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</p:sldMasterIdLst>
  <p:notesMasterIdLst>
    <p:notesMasterId r:id="rId22"/>
  </p:notesMasterIdLst>
  <p:sldIdLst>
    <p:sldId id="257" r:id="rId3"/>
    <p:sldId id="259" r:id="rId4"/>
    <p:sldId id="258" r:id="rId5"/>
    <p:sldId id="281" r:id="rId6"/>
    <p:sldId id="283" r:id="rId7"/>
    <p:sldId id="282" r:id="rId8"/>
    <p:sldId id="284" r:id="rId9"/>
    <p:sldId id="285" r:id="rId10"/>
    <p:sldId id="261" r:id="rId11"/>
    <p:sldId id="274" r:id="rId12"/>
    <p:sldId id="286" r:id="rId13"/>
    <p:sldId id="287" r:id="rId14"/>
    <p:sldId id="288" r:id="rId15"/>
    <p:sldId id="266" r:id="rId16"/>
    <p:sldId id="294" r:id="rId17"/>
    <p:sldId id="295" r:id="rId18"/>
    <p:sldId id="289" r:id="rId19"/>
    <p:sldId id="279" r:id="rId20"/>
    <p:sldId id="280" r:id="rId21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41">
          <p15:clr>
            <a:srgbClr val="9AA0A6"/>
          </p15:clr>
        </p15:guide>
        <p15:guide id="2" orient="horz" pos="770">
          <p15:clr>
            <a:srgbClr val="006EB8"/>
          </p15:clr>
        </p15:guide>
        <p15:guide id="3" orient="horz" pos="3008">
          <p15:clr>
            <a:srgbClr val="9AA0A6"/>
          </p15:clr>
        </p15:guide>
        <p15:guide id="4" pos="3126">
          <p15:clr>
            <a:srgbClr val="006EB8"/>
          </p15:clr>
        </p15:guide>
        <p15:guide id="5" pos="3298">
          <p15:clr>
            <a:srgbClr val="666666"/>
          </p15:clr>
        </p15:guide>
        <p15:guide id="6" pos="2954">
          <p15:clr>
            <a:srgbClr val="9AA0A6"/>
          </p15:clr>
        </p15:guide>
        <p15:guide id="7" pos="5372">
          <p15:clr>
            <a:srgbClr val="006EB8"/>
          </p15:clr>
        </p15:guide>
        <p15:guide id="8" pos="431">
          <p15:clr>
            <a:srgbClr val="006EB8"/>
          </p15:clr>
        </p15:guide>
        <p15:guide id="9" orient="horz" pos="840">
          <p15:clr>
            <a:srgbClr val="666666"/>
          </p15:clr>
        </p15:guide>
        <p15:guide id="10" orient="horz" pos="593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bhdDxw/gDYwt/ihn2ZHAFOYQK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641"/>
        <p:guide orient="horz" pos="770"/>
        <p:guide orient="horz" pos="3008"/>
        <p:guide pos="3126"/>
        <p:guide pos="3298"/>
        <p:guide pos="2954"/>
        <p:guide pos="5372"/>
        <p:guide pos="431"/>
        <p:guide orient="horz" pos="840"/>
        <p:guide orient="horz" pos="5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3993e6e4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353993e6e4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64282b6af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64282b6af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>
          <a:extLst>
            <a:ext uri="{FF2B5EF4-FFF2-40B4-BE49-F238E27FC236}">
              <a16:creationId xmlns:a16="http://schemas.microsoft.com/office/drawing/2014/main" id="{F79B1EFC-2307-6505-56F0-5CFDD6E3A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64282b6af3_0_104:notes">
            <a:extLst>
              <a:ext uri="{FF2B5EF4-FFF2-40B4-BE49-F238E27FC236}">
                <a16:creationId xmlns:a16="http://schemas.microsoft.com/office/drawing/2014/main" id="{778814D9-D3DE-4615-C93D-33F80C968C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64282b6af3_0_104:notes">
            <a:extLst>
              <a:ext uri="{FF2B5EF4-FFF2-40B4-BE49-F238E27FC236}">
                <a16:creationId xmlns:a16="http://schemas.microsoft.com/office/drawing/2014/main" id="{45275F4A-2227-9ABB-F1E2-64B8BCFD55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939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641A67D6-12AE-BA7C-FCEC-1A8069A76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4282b6af3_0_510:notes">
            <a:extLst>
              <a:ext uri="{FF2B5EF4-FFF2-40B4-BE49-F238E27FC236}">
                <a16:creationId xmlns:a16="http://schemas.microsoft.com/office/drawing/2014/main" id="{1DF67D1B-3A48-D2F2-0BC1-9F65AE697F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4282b6af3_0_510:notes">
            <a:extLst>
              <a:ext uri="{FF2B5EF4-FFF2-40B4-BE49-F238E27FC236}">
                <a16:creationId xmlns:a16="http://schemas.microsoft.com/office/drawing/2014/main" id="{3EB4FA16-D29F-6FC3-DA58-AF281616B5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072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E8DE0E12-0C19-67F0-E198-0E23F870C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4282b6af3_0_510:notes">
            <a:extLst>
              <a:ext uri="{FF2B5EF4-FFF2-40B4-BE49-F238E27FC236}">
                <a16:creationId xmlns:a16="http://schemas.microsoft.com/office/drawing/2014/main" id="{21CF0EB2-91AC-8586-E5E6-687D5276A5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4282b6af3_0_510:notes">
            <a:extLst>
              <a:ext uri="{FF2B5EF4-FFF2-40B4-BE49-F238E27FC236}">
                <a16:creationId xmlns:a16="http://schemas.microsoft.com/office/drawing/2014/main" id="{97D6D1BF-0F8D-39F3-3202-E2959D9B3C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694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64282b6af3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64282b6af3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>
          <a:extLst>
            <a:ext uri="{FF2B5EF4-FFF2-40B4-BE49-F238E27FC236}">
              <a16:creationId xmlns:a16="http://schemas.microsoft.com/office/drawing/2014/main" id="{20342CB1-54EA-B87E-5081-D7217DFD0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64282b6af3_0_496:notes">
            <a:extLst>
              <a:ext uri="{FF2B5EF4-FFF2-40B4-BE49-F238E27FC236}">
                <a16:creationId xmlns:a16="http://schemas.microsoft.com/office/drawing/2014/main" id="{57988972-A105-81C0-A68B-1EC7B17A9C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64282b6af3_0_496:notes">
            <a:extLst>
              <a:ext uri="{FF2B5EF4-FFF2-40B4-BE49-F238E27FC236}">
                <a16:creationId xmlns:a16="http://schemas.microsoft.com/office/drawing/2014/main" id="{9AA6F014-33E6-023C-AF5A-53560AD6FF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44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>
          <a:extLst>
            <a:ext uri="{FF2B5EF4-FFF2-40B4-BE49-F238E27FC236}">
              <a16:creationId xmlns:a16="http://schemas.microsoft.com/office/drawing/2014/main" id="{999B6557-8858-BF49-2E35-06AC1EC77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64282b6af3_0_496:notes">
            <a:extLst>
              <a:ext uri="{FF2B5EF4-FFF2-40B4-BE49-F238E27FC236}">
                <a16:creationId xmlns:a16="http://schemas.microsoft.com/office/drawing/2014/main" id="{A2F6904B-02BF-A4EF-7A10-EEC3A9D8BE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64282b6af3_0_496:notes">
            <a:extLst>
              <a:ext uri="{FF2B5EF4-FFF2-40B4-BE49-F238E27FC236}">
                <a16:creationId xmlns:a16="http://schemas.microsoft.com/office/drawing/2014/main" id="{6B06FBC1-2223-8316-9128-0C740D5BD8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749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2627E35C-EBF2-4328-A251-778D38AD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64282b6af3_0_439:notes">
            <a:extLst>
              <a:ext uri="{FF2B5EF4-FFF2-40B4-BE49-F238E27FC236}">
                <a16:creationId xmlns:a16="http://schemas.microsoft.com/office/drawing/2014/main" id="{FB28DCEC-29EA-3F97-B8FC-FA1FC06FBC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64282b6af3_0_439:notes">
            <a:extLst>
              <a:ext uri="{FF2B5EF4-FFF2-40B4-BE49-F238E27FC236}">
                <a16:creationId xmlns:a16="http://schemas.microsoft.com/office/drawing/2014/main" id="{90CA7B9F-A5CB-073D-2C30-38940D3168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210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64282b6af3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64282b6af3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f6a9ab023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g2f6a9ab023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4282b6af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364282b6af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43dbd8da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2b43dbd8da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0456A18A-9D44-9423-34A4-D7C3269FA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64282b6af3_0_439:notes">
            <a:extLst>
              <a:ext uri="{FF2B5EF4-FFF2-40B4-BE49-F238E27FC236}">
                <a16:creationId xmlns:a16="http://schemas.microsoft.com/office/drawing/2014/main" id="{CBB060BA-34FB-E1B5-D678-8789DB4EDF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64282b6af3_0_439:notes">
            <a:extLst>
              <a:ext uri="{FF2B5EF4-FFF2-40B4-BE49-F238E27FC236}">
                <a16:creationId xmlns:a16="http://schemas.microsoft.com/office/drawing/2014/main" id="{83496DEF-A5E0-5456-F16C-1E7E22E5A3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15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8DC129C4-C16F-2017-BC3B-99DEBE4B4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4282b6af3_0_510:notes">
            <a:extLst>
              <a:ext uri="{FF2B5EF4-FFF2-40B4-BE49-F238E27FC236}">
                <a16:creationId xmlns:a16="http://schemas.microsoft.com/office/drawing/2014/main" id="{560B7A8E-AE25-0444-91A3-924D858968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4282b6af3_0_510:notes">
            <a:extLst>
              <a:ext uri="{FF2B5EF4-FFF2-40B4-BE49-F238E27FC236}">
                <a16:creationId xmlns:a16="http://schemas.microsoft.com/office/drawing/2014/main" id="{114ACE05-EB13-1D16-3BA5-D58BEAB248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60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>
          <a:extLst>
            <a:ext uri="{FF2B5EF4-FFF2-40B4-BE49-F238E27FC236}">
              <a16:creationId xmlns:a16="http://schemas.microsoft.com/office/drawing/2014/main" id="{3C5B01F2-368D-912A-200F-7B8015716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64282b6af3_0_116:notes">
            <a:extLst>
              <a:ext uri="{FF2B5EF4-FFF2-40B4-BE49-F238E27FC236}">
                <a16:creationId xmlns:a16="http://schemas.microsoft.com/office/drawing/2014/main" id="{8904C118-D9A8-E016-116B-A4C8301414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64282b6af3_0_116:notes">
            <a:extLst>
              <a:ext uri="{FF2B5EF4-FFF2-40B4-BE49-F238E27FC236}">
                <a16:creationId xmlns:a16="http://schemas.microsoft.com/office/drawing/2014/main" id="{2A578FA9-91E7-03A0-94C8-F68DC6CDF0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86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BC5A4F5A-6BAE-C49E-63FE-EBA1531B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4282b6af3_0_510:notes">
            <a:extLst>
              <a:ext uri="{FF2B5EF4-FFF2-40B4-BE49-F238E27FC236}">
                <a16:creationId xmlns:a16="http://schemas.microsoft.com/office/drawing/2014/main" id="{60192B25-EEE9-0A96-9709-5FFBF14965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4282b6af3_0_510:notes">
            <a:extLst>
              <a:ext uri="{FF2B5EF4-FFF2-40B4-BE49-F238E27FC236}">
                <a16:creationId xmlns:a16="http://schemas.microsoft.com/office/drawing/2014/main" id="{CFF536C8-8E04-B3D3-85C6-D1AE2035EC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89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>
          <a:extLst>
            <a:ext uri="{FF2B5EF4-FFF2-40B4-BE49-F238E27FC236}">
              <a16:creationId xmlns:a16="http://schemas.microsoft.com/office/drawing/2014/main" id="{92040AC9-2325-94B4-6C4E-14D1DB16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64282b6af3_0_496:notes">
            <a:extLst>
              <a:ext uri="{FF2B5EF4-FFF2-40B4-BE49-F238E27FC236}">
                <a16:creationId xmlns:a16="http://schemas.microsoft.com/office/drawing/2014/main" id="{05AB6A3B-E603-B0A1-74B9-CA7B9B4793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64282b6af3_0_496:notes">
            <a:extLst>
              <a:ext uri="{FF2B5EF4-FFF2-40B4-BE49-F238E27FC236}">
                <a16:creationId xmlns:a16="http://schemas.microsoft.com/office/drawing/2014/main" id="{3871014C-299D-6163-3112-618F14B26C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0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4282b6af3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64282b6af3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g2f6a9ab0232_1_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7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52"/>
          <p:cNvSpPr txBox="1"/>
          <p:nvPr/>
        </p:nvSpPr>
        <p:spPr>
          <a:xfrm>
            <a:off x="444925" y="45532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0" i="0" u="none" strike="noStrike" cap="none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Lunch and Learn Series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31">
          <p15:clr>
            <a:srgbClr val="FA7B17"/>
          </p15:clr>
        </p15:guide>
        <p15:guide id="2" pos="34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" name="Google Shape;65;p5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280b8d18863_0_5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280b8d18863_0_533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0" name="Google Shape;70;g280b8d18863_0_533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g280b8d18863_0_533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280b8d18863_0_7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280b8d18863_0_726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5" name="Google Shape;75;g280b8d18863_0_726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g280b8d18863_0_726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3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g280b8d18863_0_9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80b8d18863_0_910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0" name="Google Shape;80;g280b8d18863_0_910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g280b8d18863_0_910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2a84737ad92_0_1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a84737ad92_0_1128"/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8" name="Google Shape;88;g2a84737ad92_0_1128"/>
          <p:cNvSpPr txBox="1">
            <a:spLocks noGrp="1"/>
          </p:cNvSpPr>
          <p:nvPr>
            <p:ph type="subTitle" idx="1"/>
          </p:nvPr>
        </p:nvSpPr>
        <p:spPr>
          <a:xfrm>
            <a:off x="690746" y="2423800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400"/>
              <a:buNone/>
              <a:defRPr sz="1400">
                <a:solidFill>
                  <a:srgbClr val="1D082A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g2a84737ad92_0_1128"/>
          <p:cNvSpPr txBox="1">
            <a:spLocks noGrp="1"/>
          </p:cNvSpPr>
          <p:nvPr>
            <p:ph type="body" idx="2"/>
          </p:nvPr>
        </p:nvSpPr>
        <p:spPr>
          <a:xfrm>
            <a:off x="686998" y="3032100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100"/>
              <a:buChar char="●"/>
              <a:defRPr sz="11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g2a84737ad92_0_1128"/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000"/>
              <a:buNone/>
              <a:defRPr sz="1000" b="1">
                <a:solidFill>
                  <a:srgbClr val="EDB30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g2a84737ad92_0_1128"/>
          <p:cNvSpPr>
            <a:spLocks noGrp="1"/>
          </p:cNvSpPr>
          <p:nvPr>
            <p:ph type="pic" idx="4"/>
          </p:nvPr>
        </p:nvSpPr>
        <p:spPr>
          <a:xfrm>
            <a:off x="4807175" y="-3500"/>
            <a:ext cx="4336800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4837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2a84737ad92_0_1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a84737ad92_0_1128"/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8" name="Google Shape;88;g2a84737ad92_0_1128"/>
          <p:cNvSpPr txBox="1">
            <a:spLocks noGrp="1"/>
          </p:cNvSpPr>
          <p:nvPr>
            <p:ph type="subTitle" idx="1"/>
          </p:nvPr>
        </p:nvSpPr>
        <p:spPr>
          <a:xfrm>
            <a:off x="690746" y="2423800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400"/>
              <a:buNone/>
              <a:defRPr sz="1400">
                <a:solidFill>
                  <a:srgbClr val="1D082A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200"/>
              <a:buNone/>
              <a:defRPr sz="12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g2a84737ad92_0_1128"/>
          <p:cNvSpPr txBox="1">
            <a:spLocks noGrp="1"/>
          </p:cNvSpPr>
          <p:nvPr>
            <p:ph type="body" idx="2"/>
          </p:nvPr>
        </p:nvSpPr>
        <p:spPr>
          <a:xfrm>
            <a:off x="686998" y="3032100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100"/>
              <a:buChar char="●"/>
              <a:defRPr sz="11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g2a84737ad92_0_1128"/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000"/>
              <a:buNone/>
              <a:defRPr sz="1000" b="1">
                <a:solidFill>
                  <a:srgbClr val="EDB30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2800"/>
              <a:buNone/>
              <a:defRPr b="1">
                <a:solidFill>
                  <a:srgbClr val="EDB30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g2a84737ad92_0_1128"/>
          <p:cNvSpPr>
            <a:spLocks noGrp="1"/>
          </p:cNvSpPr>
          <p:nvPr>
            <p:ph type="pic" idx="4"/>
          </p:nvPr>
        </p:nvSpPr>
        <p:spPr>
          <a:xfrm>
            <a:off x="4807175" y="-3500"/>
            <a:ext cx="4336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">
  <p:cSld name="CUSTOM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a84737ad92_0_1134"/>
          <p:cNvSpPr/>
          <p:nvPr/>
        </p:nvSpPr>
        <p:spPr>
          <a:xfrm>
            <a:off x="0" y="0"/>
            <a:ext cx="91818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g2a84737ad92_0_1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2a84737ad92_0_1134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3300"/>
              <a:buFont typeface="Georgia"/>
              <a:buNone/>
              <a:defRPr sz="3300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pic>
        <p:nvPicPr>
          <p:cNvPr id="96" name="Google Shape;96;g2a84737ad92_0_1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3"/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subTitle" idx="1"/>
          </p:nvPr>
        </p:nvSpPr>
        <p:spPr>
          <a:xfrm>
            <a:off x="690746" y="2423800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400"/>
              <a:buNone/>
              <a:defRPr sz="1400">
                <a:solidFill>
                  <a:srgbClr val="006EB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body" idx="2"/>
          </p:nvPr>
        </p:nvSpPr>
        <p:spPr>
          <a:xfrm>
            <a:off x="686998" y="3032100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100"/>
              <a:buChar char="●"/>
              <a:defRPr sz="11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43"/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000"/>
              <a:buNone/>
              <a:defRPr sz="1000" b="1">
                <a:solidFill>
                  <a:srgbClr val="D88DC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None/>
              <a:defRPr b="1">
                <a:solidFill>
                  <a:srgbClr val="D88DC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None/>
              <a:defRPr b="1">
                <a:solidFill>
                  <a:srgbClr val="D88DC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None/>
              <a:defRPr b="1">
                <a:solidFill>
                  <a:srgbClr val="D88DC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None/>
              <a:defRPr b="1">
                <a:solidFill>
                  <a:srgbClr val="D88DC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None/>
              <a:defRPr b="1">
                <a:solidFill>
                  <a:srgbClr val="D88DC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None/>
              <a:defRPr b="1">
                <a:solidFill>
                  <a:srgbClr val="D88DC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None/>
              <a:defRPr b="1">
                <a:solidFill>
                  <a:srgbClr val="D88DC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None/>
              <a:defRPr b="1">
                <a:solidFill>
                  <a:srgbClr val="D88DC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4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2a84737ad92_0_1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a84737ad92_0_1139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0" name="Google Shape;100;g2a84737ad92_0_1139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2a84737ad92_0_1139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g2a84737ad92_0_1139"/>
          <p:cNvSpPr>
            <a:spLocks noGrp="1"/>
          </p:cNvSpPr>
          <p:nvPr>
            <p:ph type="pic" idx="3"/>
          </p:nvPr>
        </p:nvSpPr>
        <p:spPr>
          <a:xfrm>
            <a:off x="5336275" y="854150"/>
            <a:ext cx="2976600" cy="3609000"/>
          </a:xfrm>
          <a:prstGeom prst="roundRect">
            <a:avLst>
              <a:gd name="adj" fmla="val 49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84737ad92_0_1144"/>
          <p:cNvSpPr/>
          <p:nvPr/>
        </p:nvSpPr>
        <p:spPr>
          <a:xfrm>
            <a:off x="0" y="-100"/>
            <a:ext cx="91440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2a84737ad92_0_11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6" name="Google Shape;106;g2a84737ad92_0_1144"/>
          <p:cNvPicPr preferRelativeResize="0"/>
          <p:nvPr/>
        </p:nvPicPr>
        <p:blipFill rotWithShape="1">
          <a:blip r:embed="rId2">
            <a:alphaModFix/>
          </a:blip>
          <a:srcRect l="5205" r="5196"/>
          <a:stretch/>
        </p:blipFill>
        <p:spPr>
          <a:xfrm>
            <a:off x="0" y="0"/>
            <a:ext cx="43172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a84737ad92_0_1144"/>
          <p:cNvSpPr>
            <a:spLocks noGrp="1"/>
          </p:cNvSpPr>
          <p:nvPr>
            <p:ph type="pic" idx="2"/>
          </p:nvPr>
        </p:nvSpPr>
        <p:spPr>
          <a:xfrm>
            <a:off x="100" y="-10300"/>
            <a:ext cx="4317000" cy="5163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8" name="Google Shape;108;g2a84737ad92_0_1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2a84737ad92_0_1144"/>
          <p:cNvSpPr txBox="1">
            <a:spLocks noGrp="1"/>
          </p:cNvSpPr>
          <p:nvPr>
            <p:ph type="title"/>
          </p:nvPr>
        </p:nvSpPr>
        <p:spPr>
          <a:xfrm>
            <a:off x="5039625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Georgia"/>
              <a:buNone/>
              <a:defRPr sz="3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eorgia"/>
              <a:buNone/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0" name="Google Shape;110;g2a84737ad92_0_1144"/>
          <p:cNvSpPr txBox="1">
            <a:spLocks noGrp="1"/>
          </p:cNvSpPr>
          <p:nvPr>
            <p:ph type="subTitle" idx="1"/>
          </p:nvPr>
        </p:nvSpPr>
        <p:spPr>
          <a:xfrm>
            <a:off x="5065150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600"/>
              <a:buNone/>
              <a:defRPr sz="1600">
                <a:solidFill>
                  <a:srgbClr val="F7F6F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g2a84737ad92_0_1144"/>
          <p:cNvSpPr txBox="1">
            <a:spLocks noGrp="1"/>
          </p:cNvSpPr>
          <p:nvPr>
            <p:ph type="body" idx="3"/>
          </p:nvPr>
        </p:nvSpPr>
        <p:spPr>
          <a:xfrm>
            <a:off x="5078950" y="346777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●"/>
              <a:defRPr sz="1400">
                <a:solidFill>
                  <a:srgbClr val="F7F6F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○"/>
              <a:defRPr>
                <a:solidFill>
                  <a:srgbClr val="F7F6F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■"/>
              <a:defRPr>
                <a:solidFill>
                  <a:srgbClr val="F7F6F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●"/>
              <a:defRPr>
                <a:solidFill>
                  <a:srgbClr val="F7F6F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○"/>
              <a:defRPr>
                <a:solidFill>
                  <a:srgbClr val="F7F6F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■"/>
              <a:defRPr>
                <a:solidFill>
                  <a:srgbClr val="F7F6F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●"/>
              <a:defRPr>
                <a:solidFill>
                  <a:srgbClr val="F7F6F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○"/>
              <a:defRPr>
                <a:solidFill>
                  <a:srgbClr val="F7F6F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■"/>
              <a:defRPr>
                <a:solidFill>
                  <a:srgbClr val="F7F6F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84737ad92_0_11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g2a84737ad92_0_1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a84737ad92_0_1153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300"/>
              <a:buFont typeface="Georgia"/>
              <a:buNone/>
              <a:defRPr sz="33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a84737ad92_0_11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2a84737ad92_0_1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a84737ad92_0_1157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84737ad92_0_1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a84737ad92_0_11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3" name="Google Shape;123;g2a84737ad92_0_11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a84737ad92_0_1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2a84737ad92_0_11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84737ad92_0_116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g2a84737ad92_0_116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84737ad92_0_117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2a84737ad92_0_117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3" name="Google Shape;133;g2a84737ad92_0_117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4" name="Google Shape;134;g2a84737ad92_0_117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g2a84737ad92_0_11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84737ad92_0_117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8" name="Google Shape;138;g2a84737ad92_0_11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9" name="Google Shape;139;g2a84737ad92_0_1177"/>
          <p:cNvSpPr txBox="1"/>
          <p:nvPr/>
        </p:nvSpPr>
        <p:spPr>
          <a:xfrm>
            <a:off x="444925" y="45532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0" i="0" u="none" strike="noStrike" cap="none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Lunch and Learn Series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31">
          <p15:clr>
            <a:srgbClr val="FA7B17"/>
          </p15:clr>
        </p15:guide>
        <p15:guide id="2" pos="34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84737ad92_0_118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2" name="Google Shape;142;g2a84737ad92_0_118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g2a84737ad92_0_11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">
  <p:cSld name="CUSTOM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6"/>
          <p:cNvSpPr/>
          <p:nvPr/>
        </p:nvSpPr>
        <p:spPr>
          <a:xfrm>
            <a:off x="0" y="0"/>
            <a:ext cx="91818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6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3300"/>
              <a:buFont typeface="Georgia"/>
              <a:buNone/>
              <a:defRPr sz="3300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pic>
        <p:nvPicPr>
          <p:cNvPr id="20" name="Google Shape;2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2a84737ad92_0_1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a84737ad92_0_1185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7" name="Google Shape;147;g2a84737ad92_0_1185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g2a84737ad92_0_1185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2a84737ad92_0_1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a84737ad92_0_1190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2" name="Google Shape;152;g2a84737ad92_0_1190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g2a84737ad92_0_1190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2a84737ad92_0_1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a84737ad92_0_1195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7" name="Google Shape;157;g2a84737ad92_0_1195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B308"/>
              </a:buClr>
              <a:buSzPts val="1200"/>
              <a:buNone/>
              <a:defRPr sz="1200">
                <a:solidFill>
                  <a:srgbClr val="EDB308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g2a84737ad92_0_1195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4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1e7dea90290_0_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g1e7dea90290_0_70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4" name="Google Shape;24;g1e7dea90290_0_70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g1e7dea90290_0_70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4"/>
          <p:cNvSpPr/>
          <p:nvPr/>
        </p:nvSpPr>
        <p:spPr>
          <a:xfrm>
            <a:off x="0" y="-100"/>
            <a:ext cx="91440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" name="Google Shape;29;p44"/>
          <p:cNvPicPr preferRelativeResize="0"/>
          <p:nvPr/>
        </p:nvPicPr>
        <p:blipFill rotWithShape="1">
          <a:blip r:embed="rId2">
            <a:alphaModFix/>
          </a:blip>
          <a:srcRect l="5205" r="5196"/>
          <a:stretch/>
        </p:blipFill>
        <p:spPr>
          <a:xfrm>
            <a:off x="0" y="0"/>
            <a:ext cx="43172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4"/>
          <p:cNvSpPr>
            <a:spLocks noGrp="1"/>
          </p:cNvSpPr>
          <p:nvPr>
            <p:ph type="pic" idx="2"/>
          </p:nvPr>
        </p:nvSpPr>
        <p:spPr>
          <a:xfrm>
            <a:off x="100" y="-10300"/>
            <a:ext cx="4317000" cy="51639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" name="Google Shape;3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5039625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300"/>
              <a:buFont typeface="Georgia"/>
              <a:buNone/>
              <a:defRPr sz="33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subTitle" idx="1"/>
          </p:nvPr>
        </p:nvSpPr>
        <p:spPr>
          <a:xfrm>
            <a:off x="5065150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600"/>
              <a:buNone/>
              <a:defRPr sz="1600">
                <a:solidFill>
                  <a:srgbClr val="F7F6F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body" idx="3"/>
          </p:nvPr>
        </p:nvSpPr>
        <p:spPr>
          <a:xfrm>
            <a:off x="5078950" y="346777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●"/>
              <a:defRPr sz="1400">
                <a:solidFill>
                  <a:srgbClr val="F7F6F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○"/>
              <a:defRPr>
                <a:solidFill>
                  <a:srgbClr val="F7F6F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■"/>
              <a:defRPr>
                <a:solidFill>
                  <a:srgbClr val="F7F6F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●"/>
              <a:defRPr>
                <a:solidFill>
                  <a:srgbClr val="F7F6F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○"/>
              <a:defRPr>
                <a:solidFill>
                  <a:srgbClr val="F7F6F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■"/>
              <a:defRPr>
                <a:solidFill>
                  <a:srgbClr val="F7F6F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●"/>
              <a:defRPr>
                <a:solidFill>
                  <a:srgbClr val="F7F6F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○"/>
              <a:defRPr>
                <a:solidFill>
                  <a:srgbClr val="F7F6F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400"/>
              <a:buChar char="■"/>
              <a:defRPr>
                <a:solidFill>
                  <a:srgbClr val="F7F6F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300"/>
              <a:buFont typeface="Georgia"/>
              <a:buNone/>
              <a:defRPr sz="33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7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7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209025" y="1064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8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7F6F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a84737ad92_0_1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g2a84737ad92_0_1125"/>
          <p:cNvSpPr txBox="1">
            <a:spLocks noGrp="1"/>
          </p:cNvSpPr>
          <p:nvPr>
            <p:ph type="body" idx="1"/>
          </p:nvPr>
        </p:nvSpPr>
        <p:spPr>
          <a:xfrm>
            <a:off x="209025" y="1064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82A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353993e6e4c_0_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79" t="18501" r="3479" b="43169"/>
          <a:stretch/>
        </p:blipFill>
        <p:spPr>
          <a:xfrm rot="10800000" flipH="1">
            <a:off x="2279650" y="3653075"/>
            <a:ext cx="6864351" cy="14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53993e6e4c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53993e6e4c_0_1"/>
          <p:cNvSpPr txBox="1"/>
          <p:nvPr/>
        </p:nvSpPr>
        <p:spPr>
          <a:xfrm>
            <a:off x="889875" y="1017600"/>
            <a:ext cx="35934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About the Webinar</a:t>
            </a:r>
            <a:endParaRPr sz="3000" b="0" i="0" u="none" strike="noStrike" cap="none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1" name="Google Shape;181;g353993e6e4c_0_1"/>
          <p:cNvSpPr txBox="1"/>
          <p:nvPr/>
        </p:nvSpPr>
        <p:spPr>
          <a:xfrm>
            <a:off x="1001924" y="1724700"/>
            <a:ext cx="7407289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</a:rPr>
              <a:t>Boards have long faced information overload and limits on decision-making capacity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</a:rPr>
              <a:t>Today, AI is a force reshaping how boards operate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bg1"/>
                </a:solidFill>
              </a:rPr>
              <a:t>Drawing on recent research into how directors are already using AI in practice, this webinar will:</a:t>
            </a:r>
          </a:p>
          <a:p>
            <a:pPr lvl="7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	- Explore how AI is transforming board effectiveness </a:t>
            </a:r>
          </a:p>
          <a:p>
            <a:pPr lvl="2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	- What it means for directors</a:t>
            </a:r>
          </a:p>
          <a:p>
            <a:pPr lvl="2">
              <a:buClr>
                <a:schemeClr val="bg1"/>
              </a:buClr>
            </a:pPr>
            <a:r>
              <a:rPr lang="en-GB" sz="1800" dirty="0">
                <a:solidFill>
                  <a:schemeClr val="bg1"/>
                </a:solidFill>
              </a:rPr>
              <a:t>	- How governance professionals can support the change</a:t>
            </a:r>
            <a:endParaRPr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g353993e6e4c_0_1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183" name="Google Shape;183;g353993e6e4c_0_1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g353993e6e4c_0_1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82A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64282b6af3_0_104"/>
          <p:cNvSpPr txBox="1"/>
          <p:nvPr/>
        </p:nvSpPr>
        <p:spPr>
          <a:xfrm>
            <a:off x="684505" y="2178163"/>
            <a:ext cx="3324300" cy="17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Supporting the </a:t>
            </a:r>
            <a:r>
              <a:rPr lang="en-GB" sz="1200" u="sng" dirty="0">
                <a:solidFill>
                  <a:srgbClr val="FFFFFF"/>
                </a:solidFill>
              </a:rPr>
              <a:t>human</a:t>
            </a:r>
            <a:r>
              <a:rPr lang="en-GB" sz="1200" dirty="0">
                <a:solidFill>
                  <a:srgbClr val="FFFFFF"/>
                </a:solidFill>
              </a:rPr>
              <a:t> and </a:t>
            </a:r>
            <a:r>
              <a:rPr lang="en-GB" sz="1200" u="sng" dirty="0">
                <a:solidFill>
                  <a:srgbClr val="FFFFFF"/>
                </a:solidFill>
              </a:rPr>
              <a:t>machine</a:t>
            </a:r>
            <a:r>
              <a:rPr lang="en-GB" sz="1200" dirty="0">
                <a:solidFill>
                  <a:srgbClr val="FFFFFF"/>
                </a:solidFill>
              </a:rPr>
              <a:t> reader</a:t>
            </a:r>
          </a:p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Decision-intelligence structure</a:t>
            </a:r>
          </a:p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Framing layer</a:t>
            </a:r>
          </a:p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Reference layer</a:t>
            </a:r>
          </a:p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Boardroom semantic knowledge base</a:t>
            </a:r>
          </a:p>
        </p:txBody>
      </p:sp>
      <p:sp>
        <p:nvSpPr>
          <p:cNvPr id="434" name="Google Shape;434;g364282b6af3_0_104"/>
          <p:cNvSpPr txBox="1">
            <a:spLocks noGrp="1"/>
          </p:cNvSpPr>
          <p:nvPr>
            <p:ph type="title"/>
          </p:nvPr>
        </p:nvSpPr>
        <p:spPr>
          <a:xfrm>
            <a:off x="686997" y="1221725"/>
            <a:ext cx="4275847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Data &amp; Technology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435" name="Google Shape;435;g364282b6af3_0_104"/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364282b6af3_0_104"/>
          <p:cNvSpPr txBox="1"/>
          <p:nvPr/>
        </p:nvSpPr>
        <p:spPr>
          <a:xfrm>
            <a:off x="4962844" y="2178163"/>
            <a:ext cx="3299400" cy="17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LLM</a:t>
            </a:r>
          </a:p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Conversational AI</a:t>
            </a:r>
          </a:p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Memory</a:t>
            </a:r>
          </a:p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Governance controls</a:t>
            </a:r>
          </a:p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Smart Assistant</a:t>
            </a:r>
          </a:p>
        </p:txBody>
      </p:sp>
      <p:grpSp>
        <p:nvGrpSpPr>
          <p:cNvPr id="437" name="Google Shape;437;g364282b6af3_0_104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438" name="Google Shape;438;g364282b6af3_0_104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364282b6af3_0_104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pic>
        <p:nvPicPr>
          <p:cNvPr id="440" name="Google Shape;440;g364282b6af3_0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82A"/>
        </a:solidFill>
        <a:effectLst/>
      </p:bgPr>
    </p:bg>
    <p:spTree>
      <p:nvGrpSpPr>
        <p:cNvPr id="1" name="Shape 431">
          <a:extLst>
            <a:ext uri="{FF2B5EF4-FFF2-40B4-BE49-F238E27FC236}">
              <a16:creationId xmlns:a16="http://schemas.microsoft.com/office/drawing/2014/main" id="{97F4E435-CC87-7FE3-21AA-477ED101F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64282b6af3_0_104">
            <a:extLst>
              <a:ext uri="{FF2B5EF4-FFF2-40B4-BE49-F238E27FC236}">
                <a16:creationId xmlns:a16="http://schemas.microsoft.com/office/drawing/2014/main" id="{0E8A04A2-90C5-A44F-E245-72B9BE0C837B}"/>
              </a:ext>
            </a:extLst>
          </p:cNvPr>
          <p:cNvSpPr txBox="1"/>
          <p:nvPr/>
        </p:nvSpPr>
        <p:spPr>
          <a:xfrm>
            <a:off x="684505" y="2178163"/>
            <a:ext cx="3324300" cy="17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</a:pPr>
            <a:r>
              <a:rPr lang="en-GB" sz="1200" dirty="0">
                <a:solidFill>
                  <a:srgbClr val="FFFFFF"/>
                </a:solidFill>
              </a:rPr>
              <a:t>For Directors:</a:t>
            </a:r>
          </a:p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Shift in engagement</a:t>
            </a:r>
          </a:p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Skills development</a:t>
            </a:r>
          </a:p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Mindset adjustment</a:t>
            </a:r>
          </a:p>
          <a:p>
            <a:pPr marL="171450" lvl="0" indent="-1714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Consistency</a:t>
            </a:r>
          </a:p>
        </p:txBody>
      </p:sp>
      <p:sp>
        <p:nvSpPr>
          <p:cNvPr id="434" name="Google Shape;434;g364282b6af3_0_104">
            <a:extLst>
              <a:ext uri="{FF2B5EF4-FFF2-40B4-BE49-F238E27FC236}">
                <a16:creationId xmlns:a16="http://schemas.microsoft.com/office/drawing/2014/main" id="{7ED55CEA-6B05-B318-4E8A-BF8921D1CA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7" y="1221725"/>
            <a:ext cx="4275847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People &amp; Team Changes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435" name="Google Shape;435;g364282b6af3_0_104">
            <a:extLst>
              <a:ext uri="{FF2B5EF4-FFF2-40B4-BE49-F238E27FC236}">
                <a16:creationId xmlns:a16="http://schemas.microsoft.com/office/drawing/2014/main" id="{D11030A5-CE8C-CEA3-2C41-2E4A62E478DC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364282b6af3_0_104">
            <a:extLst>
              <a:ext uri="{FF2B5EF4-FFF2-40B4-BE49-F238E27FC236}">
                <a16:creationId xmlns:a16="http://schemas.microsoft.com/office/drawing/2014/main" id="{8884B1FD-249A-FA50-77A2-6BC5613E7D91}"/>
              </a:ext>
            </a:extLst>
          </p:cNvPr>
          <p:cNvSpPr txBox="1"/>
          <p:nvPr/>
        </p:nvSpPr>
        <p:spPr>
          <a:xfrm>
            <a:off x="4962844" y="2178163"/>
            <a:ext cx="3299400" cy="17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</a:pPr>
            <a:r>
              <a:rPr lang="en-GB" sz="1200" dirty="0">
                <a:solidFill>
                  <a:srgbClr val="FFFFFF"/>
                </a:solidFill>
              </a:rPr>
              <a:t>For Board Support Teams:</a:t>
            </a:r>
          </a:p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New responsibilities</a:t>
            </a:r>
          </a:p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Training &amp; fluency</a:t>
            </a:r>
          </a:p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Cultural role</a:t>
            </a:r>
          </a:p>
          <a:p>
            <a:pPr marL="171450" lvl="0" indent="-171450">
              <a:lnSpc>
                <a:spcPct val="125000"/>
              </a:lnSpc>
              <a:spcBef>
                <a:spcPts val="1000"/>
              </a:spcBef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FFFF"/>
                </a:solidFill>
              </a:rPr>
              <a:t>Ongoing support</a:t>
            </a:r>
          </a:p>
        </p:txBody>
      </p:sp>
      <p:grpSp>
        <p:nvGrpSpPr>
          <p:cNvPr id="437" name="Google Shape;437;g364282b6af3_0_104">
            <a:extLst>
              <a:ext uri="{FF2B5EF4-FFF2-40B4-BE49-F238E27FC236}">
                <a16:creationId xmlns:a16="http://schemas.microsoft.com/office/drawing/2014/main" id="{AE434D2C-AF9F-411E-316C-D184286669DB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438" name="Google Shape;438;g364282b6af3_0_104">
              <a:extLst>
                <a:ext uri="{FF2B5EF4-FFF2-40B4-BE49-F238E27FC236}">
                  <a16:creationId xmlns:a16="http://schemas.microsoft.com/office/drawing/2014/main" id="{AE84A7C3-218B-C42F-E24C-CEE79340E6FF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364282b6af3_0_104">
              <a:extLst>
                <a:ext uri="{FF2B5EF4-FFF2-40B4-BE49-F238E27FC236}">
                  <a16:creationId xmlns:a16="http://schemas.microsoft.com/office/drawing/2014/main" id="{A3B97CE5-E5A4-58B5-427F-9148C135CF99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pic>
        <p:nvPicPr>
          <p:cNvPr id="440" name="Google Shape;440;g364282b6af3_0_104">
            <a:extLst>
              <a:ext uri="{FF2B5EF4-FFF2-40B4-BE49-F238E27FC236}">
                <a16:creationId xmlns:a16="http://schemas.microsoft.com/office/drawing/2014/main" id="{1A17397B-85BE-904F-3AD0-515384312B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61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BFDCC136-11EE-4F27-95EC-97338C1C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4282b6af3_0_510">
            <a:extLst>
              <a:ext uri="{FF2B5EF4-FFF2-40B4-BE49-F238E27FC236}">
                <a16:creationId xmlns:a16="http://schemas.microsoft.com/office/drawing/2014/main" id="{79F5DD2A-8F22-EF3C-F763-EA24312D2BF1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5" name="Google Shape;285;g364282b6af3_0_510">
            <a:extLst>
              <a:ext uri="{FF2B5EF4-FFF2-40B4-BE49-F238E27FC236}">
                <a16:creationId xmlns:a16="http://schemas.microsoft.com/office/drawing/2014/main" id="{53D4CD59-3ACE-C939-B54B-978C10CDFC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6979266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Board Support Redefined</a:t>
            </a:r>
            <a:endParaRPr dirty="0"/>
          </a:p>
        </p:txBody>
      </p:sp>
      <p:sp>
        <p:nvSpPr>
          <p:cNvPr id="286" name="Google Shape;286;g364282b6af3_0_510">
            <a:extLst>
              <a:ext uri="{FF2B5EF4-FFF2-40B4-BE49-F238E27FC236}">
                <a16:creationId xmlns:a16="http://schemas.microsoft.com/office/drawing/2014/main" id="{6F212C5F-052D-E3E1-8744-249DD92E76BB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g364282b6af3_0_510">
            <a:extLst>
              <a:ext uri="{FF2B5EF4-FFF2-40B4-BE49-F238E27FC236}">
                <a16:creationId xmlns:a16="http://schemas.microsoft.com/office/drawing/2014/main" id="{E6995156-10EB-6810-44A0-4D6CF9B3AFD0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88" name="Google Shape;288;g364282b6af3_0_510">
              <a:extLst>
                <a:ext uri="{FF2B5EF4-FFF2-40B4-BE49-F238E27FC236}">
                  <a16:creationId xmlns:a16="http://schemas.microsoft.com/office/drawing/2014/main" id="{5DB79FA0-5292-6A4A-C829-C2ECFDA30193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364282b6af3_0_510">
              <a:extLst>
                <a:ext uri="{FF2B5EF4-FFF2-40B4-BE49-F238E27FC236}">
                  <a16:creationId xmlns:a16="http://schemas.microsoft.com/office/drawing/2014/main" id="{1F0C948D-BA02-2D4E-0F15-80B82A2F63DE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290" name="Google Shape;290;g364282b6af3_0_510">
            <a:extLst>
              <a:ext uri="{FF2B5EF4-FFF2-40B4-BE49-F238E27FC236}">
                <a16:creationId xmlns:a16="http://schemas.microsoft.com/office/drawing/2014/main" id="{F8AB87CB-255B-0FDF-7477-0086A1B6ECD6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1" name="Google Shape;291;g364282b6af3_0_510">
            <a:extLst>
              <a:ext uri="{FF2B5EF4-FFF2-40B4-BE49-F238E27FC236}">
                <a16:creationId xmlns:a16="http://schemas.microsoft.com/office/drawing/2014/main" id="{BE984B4D-C75A-8733-F4DD-65B15F5A43F3}"/>
              </a:ext>
            </a:extLst>
          </p:cNvPr>
          <p:cNvSpPr txBox="1"/>
          <p:nvPr/>
        </p:nvSpPr>
        <p:spPr>
          <a:xfrm>
            <a:off x="563650" y="2025775"/>
            <a:ext cx="3570300" cy="201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1100" b="1" dirty="0"/>
              <a:t>New Definitions: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AI enablers of board effectiveness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Structuring information for human and machine readers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Guardrails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Facilitators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A bridge</a:t>
            </a:r>
          </a:p>
        </p:txBody>
      </p:sp>
      <p:sp>
        <p:nvSpPr>
          <p:cNvPr id="292" name="Google Shape;292;g364282b6af3_0_510">
            <a:extLst>
              <a:ext uri="{FF2B5EF4-FFF2-40B4-BE49-F238E27FC236}">
                <a16:creationId xmlns:a16="http://schemas.microsoft.com/office/drawing/2014/main" id="{87F30875-E65B-330A-CF22-1476191DB94B}"/>
              </a:ext>
            </a:extLst>
          </p:cNvPr>
          <p:cNvSpPr txBox="1"/>
          <p:nvPr/>
        </p:nvSpPr>
        <p:spPr>
          <a:xfrm>
            <a:off x="4640350" y="2013450"/>
            <a:ext cx="3570300" cy="227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1100" b="1" dirty="0"/>
              <a:t>Key Responsibilities: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Data &amp; Knowledge Management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Governance &amp; Assurance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Enablement &amp; Training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Continuous Support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Technology Upgrade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68380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7945F26C-A75B-AAAD-DCEB-8D6BCF30D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4282b6af3_0_510">
            <a:extLst>
              <a:ext uri="{FF2B5EF4-FFF2-40B4-BE49-F238E27FC236}">
                <a16:creationId xmlns:a16="http://schemas.microsoft.com/office/drawing/2014/main" id="{AC1A3528-D66B-03EF-ACB1-C1FDFC57DB46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5" name="Google Shape;285;g364282b6af3_0_510">
            <a:extLst>
              <a:ext uri="{FF2B5EF4-FFF2-40B4-BE49-F238E27FC236}">
                <a16:creationId xmlns:a16="http://schemas.microsoft.com/office/drawing/2014/main" id="{C029CE64-4E9D-9B25-664D-9E901849B7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6979266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Phased Rollout Approach</a:t>
            </a:r>
            <a:endParaRPr dirty="0"/>
          </a:p>
        </p:txBody>
      </p:sp>
      <p:sp>
        <p:nvSpPr>
          <p:cNvPr id="286" name="Google Shape;286;g364282b6af3_0_510">
            <a:extLst>
              <a:ext uri="{FF2B5EF4-FFF2-40B4-BE49-F238E27FC236}">
                <a16:creationId xmlns:a16="http://schemas.microsoft.com/office/drawing/2014/main" id="{B522EC1E-9182-6780-7D02-831A3889517A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g364282b6af3_0_510">
            <a:extLst>
              <a:ext uri="{FF2B5EF4-FFF2-40B4-BE49-F238E27FC236}">
                <a16:creationId xmlns:a16="http://schemas.microsoft.com/office/drawing/2014/main" id="{3ABBA171-3BA3-028B-08E5-90EE1C555ADF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88" name="Google Shape;288;g364282b6af3_0_510">
              <a:extLst>
                <a:ext uri="{FF2B5EF4-FFF2-40B4-BE49-F238E27FC236}">
                  <a16:creationId xmlns:a16="http://schemas.microsoft.com/office/drawing/2014/main" id="{CA208DB9-2338-B447-E151-FB392EFE8974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364282b6af3_0_510">
              <a:extLst>
                <a:ext uri="{FF2B5EF4-FFF2-40B4-BE49-F238E27FC236}">
                  <a16:creationId xmlns:a16="http://schemas.microsoft.com/office/drawing/2014/main" id="{309F31E5-1D8A-85AE-FCF1-1C6D5B63D34A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13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290" name="Google Shape;290;g364282b6af3_0_510">
            <a:extLst>
              <a:ext uri="{FF2B5EF4-FFF2-40B4-BE49-F238E27FC236}">
                <a16:creationId xmlns:a16="http://schemas.microsoft.com/office/drawing/2014/main" id="{8BB92204-D3FD-7558-C833-DCF663DABC8E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1" name="Google Shape;291;g364282b6af3_0_510">
            <a:extLst>
              <a:ext uri="{FF2B5EF4-FFF2-40B4-BE49-F238E27FC236}">
                <a16:creationId xmlns:a16="http://schemas.microsoft.com/office/drawing/2014/main" id="{D647B208-D6FC-ACFB-DD62-11EDDC48F35C}"/>
              </a:ext>
            </a:extLst>
          </p:cNvPr>
          <p:cNvSpPr txBox="1"/>
          <p:nvPr/>
        </p:nvSpPr>
        <p:spPr>
          <a:xfrm>
            <a:off x="563650" y="2025775"/>
            <a:ext cx="3570300" cy="182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1100" b="1" dirty="0"/>
              <a:t>Why it Matters: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Risk and trust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Phasing allows control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Adding capability and assurance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Parallel growth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Safe environment</a:t>
            </a:r>
          </a:p>
        </p:txBody>
      </p:sp>
      <p:sp>
        <p:nvSpPr>
          <p:cNvPr id="292" name="Google Shape;292;g364282b6af3_0_510">
            <a:extLst>
              <a:ext uri="{FF2B5EF4-FFF2-40B4-BE49-F238E27FC236}">
                <a16:creationId xmlns:a16="http://schemas.microsoft.com/office/drawing/2014/main" id="{0E6DDBA6-C92C-B8FF-EE56-FD483D6101A0}"/>
              </a:ext>
            </a:extLst>
          </p:cNvPr>
          <p:cNvSpPr txBox="1"/>
          <p:nvPr/>
        </p:nvSpPr>
        <p:spPr>
          <a:xfrm>
            <a:off x="4640350" y="2013450"/>
            <a:ext cx="3570300" cy="227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1100" b="1" dirty="0"/>
              <a:t>High-Level Example: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Start small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Add structure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Introduce system parts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Embed practice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Evolve and improve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91169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64282b6af3_0_496"/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8" name="Google Shape;298;g364282b6af3_0_496"/>
          <p:cNvSpPr txBox="1">
            <a:spLocks noGrp="1"/>
          </p:cNvSpPr>
          <p:nvPr>
            <p:ph type="title"/>
          </p:nvPr>
        </p:nvSpPr>
        <p:spPr>
          <a:xfrm>
            <a:off x="686997" y="1221725"/>
            <a:ext cx="6018627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Example: Knowledge Base</a:t>
            </a:r>
            <a:endParaRPr dirty="0"/>
          </a:p>
        </p:txBody>
      </p:sp>
      <p:grpSp>
        <p:nvGrpSpPr>
          <p:cNvPr id="300" name="Google Shape;300;g364282b6af3_0_496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301" name="Google Shape;301;g364282b6af3_0_496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364282b6af3_0_496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14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305" name="Google Shape;305;g364282b6af3_0_496"/>
          <p:cNvSpPr/>
          <p:nvPr/>
        </p:nvSpPr>
        <p:spPr>
          <a:xfrm>
            <a:off x="6705625" y="0"/>
            <a:ext cx="24384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129DF13-FBE0-65B7-1A17-C11BAC74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91" y="1703161"/>
            <a:ext cx="4481368" cy="29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>
          <a:extLst>
            <a:ext uri="{FF2B5EF4-FFF2-40B4-BE49-F238E27FC236}">
              <a16:creationId xmlns:a16="http://schemas.microsoft.com/office/drawing/2014/main" id="{D2F6DECA-F435-2198-A22C-7F9E74E60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64282b6af3_0_496">
            <a:extLst>
              <a:ext uri="{FF2B5EF4-FFF2-40B4-BE49-F238E27FC236}">
                <a16:creationId xmlns:a16="http://schemas.microsoft.com/office/drawing/2014/main" id="{2141732D-7A52-0A29-58DF-8C1B612C0E8B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8" name="Google Shape;298;g364282b6af3_0_496">
            <a:extLst>
              <a:ext uri="{FF2B5EF4-FFF2-40B4-BE49-F238E27FC236}">
                <a16:creationId xmlns:a16="http://schemas.microsoft.com/office/drawing/2014/main" id="{23E6ED45-667F-C030-76B2-5054E1D9B8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7" y="1221725"/>
            <a:ext cx="6018627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Example: Boardroom Agents</a:t>
            </a:r>
            <a:endParaRPr dirty="0"/>
          </a:p>
        </p:txBody>
      </p:sp>
      <p:grpSp>
        <p:nvGrpSpPr>
          <p:cNvPr id="300" name="Google Shape;300;g364282b6af3_0_496">
            <a:extLst>
              <a:ext uri="{FF2B5EF4-FFF2-40B4-BE49-F238E27FC236}">
                <a16:creationId xmlns:a16="http://schemas.microsoft.com/office/drawing/2014/main" id="{85F3513F-325D-AF24-12E6-4E38132150BA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301" name="Google Shape;301;g364282b6af3_0_496">
              <a:extLst>
                <a:ext uri="{FF2B5EF4-FFF2-40B4-BE49-F238E27FC236}">
                  <a16:creationId xmlns:a16="http://schemas.microsoft.com/office/drawing/2014/main" id="{3EBDD2C5-E042-24CA-4417-35DFCD06FFC4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364282b6af3_0_496">
              <a:extLst>
                <a:ext uri="{FF2B5EF4-FFF2-40B4-BE49-F238E27FC236}">
                  <a16:creationId xmlns:a16="http://schemas.microsoft.com/office/drawing/2014/main" id="{64F8325F-0CC6-0043-DDEC-838E4D3A087D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15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305" name="Google Shape;305;g364282b6af3_0_496">
            <a:extLst>
              <a:ext uri="{FF2B5EF4-FFF2-40B4-BE49-F238E27FC236}">
                <a16:creationId xmlns:a16="http://schemas.microsoft.com/office/drawing/2014/main" id="{EA2B3948-BFFC-9E50-BD5F-29EB82816C27}"/>
              </a:ext>
            </a:extLst>
          </p:cNvPr>
          <p:cNvSpPr/>
          <p:nvPr/>
        </p:nvSpPr>
        <p:spPr>
          <a:xfrm>
            <a:off x="6705625" y="0"/>
            <a:ext cx="24384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C8D59DFA-4316-FD4B-CCFF-E412FC586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0" y="1917750"/>
            <a:ext cx="5945501" cy="23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495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>
          <a:extLst>
            <a:ext uri="{FF2B5EF4-FFF2-40B4-BE49-F238E27FC236}">
              <a16:creationId xmlns:a16="http://schemas.microsoft.com/office/drawing/2014/main" id="{6C133297-C63E-7D10-7EFE-0184EB43E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64282b6af3_0_496">
            <a:extLst>
              <a:ext uri="{FF2B5EF4-FFF2-40B4-BE49-F238E27FC236}">
                <a16:creationId xmlns:a16="http://schemas.microsoft.com/office/drawing/2014/main" id="{66486001-236D-F6E6-D4EA-2C355AEEACDF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8" name="Google Shape;298;g364282b6af3_0_496">
            <a:extLst>
              <a:ext uri="{FF2B5EF4-FFF2-40B4-BE49-F238E27FC236}">
                <a16:creationId xmlns:a16="http://schemas.microsoft.com/office/drawing/2014/main" id="{8426A2A1-20A1-AB11-52BA-CE5C5FAE6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7" y="1221725"/>
            <a:ext cx="6018627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Example: Education &amp; Training</a:t>
            </a:r>
            <a:endParaRPr dirty="0"/>
          </a:p>
        </p:txBody>
      </p:sp>
      <p:grpSp>
        <p:nvGrpSpPr>
          <p:cNvPr id="300" name="Google Shape;300;g364282b6af3_0_496">
            <a:extLst>
              <a:ext uri="{FF2B5EF4-FFF2-40B4-BE49-F238E27FC236}">
                <a16:creationId xmlns:a16="http://schemas.microsoft.com/office/drawing/2014/main" id="{01774056-0CC1-4B10-69CC-C66A9F4F4C3A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301" name="Google Shape;301;g364282b6af3_0_496">
              <a:extLst>
                <a:ext uri="{FF2B5EF4-FFF2-40B4-BE49-F238E27FC236}">
                  <a16:creationId xmlns:a16="http://schemas.microsoft.com/office/drawing/2014/main" id="{01A00A3B-AC2A-0CEF-27B5-9A979B459F03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364282b6af3_0_496">
              <a:extLst>
                <a:ext uri="{FF2B5EF4-FFF2-40B4-BE49-F238E27FC236}">
                  <a16:creationId xmlns:a16="http://schemas.microsoft.com/office/drawing/2014/main" id="{D8209B93-CEEB-B521-1978-8C3B24681595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305" name="Google Shape;305;g364282b6af3_0_496">
            <a:extLst>
              <a:ext uri="{FF2B5EF4-FFF2-40B4-BE49-F238E27FC236}">
                <a16:creationId xmlns:a16="http://schemas.microsoft.com/office/drawing/2014/main" id="{D877A78B-5053-866F-518B-DEB56F44786B}"/>
              </a:ext>
            </a:extLst>
          </p:cNvPr>
          <p:cNvSpPr/>
          <p:nvPr/>
        </p:nvSpPr>
        <p:spPr>
          <a:xfrm>
            <a:off x="6705625" y="0"/>
            <a:ext cx="24384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4AF005A-3552-0CE1-3A06-E42EC7F3D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0" y="1977961"/>
            <a:ext cx="5552513" cy="237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6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51BAA681-1F0D-9D79-FD62-3C2B96FBD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364282b6af3_0_439" title="shutterstock_2269474807.jpg">
            <a:extLst>
              <a:ext uri="{FF2B5EF4-FFF2-40B4-BE49-F238E27FC236}">
                <a16:creationId xmlns:a16="http://schemas.microsoft.com/office/drawing/2014/main" id="{E96CA10D-E503-CFB7-A311-4FD2F1BA3776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37225" r="6660"/>
          <a:stretch/>
        </p:blipFill>
        <p:spPr>
          <a:xfrm>
            <a:off x="4807175" y="-3500"/>
            <a:ext cx="4336748" cy="5143502"/>
          </a:xfrm>
          <a:prstGeom prst="rect">
            <a:avLst/>
          </a:prstGeom>
          <a:noFill/>
        </p:spPr>
      </p:pic>
      <p:sp>
        <p:nvSpPr>
          <p:cNvPr id="247" name="Google Shape;247;g364282b6af3_0_439">
            <a:extLst>
              <a:ext uri="{FF2B5EF4-FFF2-40B4-BE49-F238E27FC236}">
                <a16:creationId xmlns:a16="http://schemas.microsoft.com/office/drawing/2014/main" id="{28EE726D-6D3D-DFF3-B105-53DCB4B0868F}"/>
              </a:ext>
            </a:extLst>
          </p:cNvPr>
          <p:cNvSpPr txBox="1"/>
          <p:nvPr/>
        </p:nvSpPr>
        <p:spPr>
          <a:xfrm>
            <a:off x="563650" y="1949575"/>
            <a:ext cx="3560700" cy="18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Acknowledge the reality</a:t>
            </a:r>
            <a:endParaRPr sz="1100" dirty="0">
              <a:solidFill>
                <a:schemeClr val="dk1"/>
              </a:solidFill>
            </a:endParaRP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Start with data readiness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Pilot low-risk use cases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Set guardrails early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Invest in fluency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Phase adoption</a:t>
            </a:r>
          </a:p>
        </p:txBody>
      </p:sp>
      <p:sp>
        <p:nvSpPr>
          <p:cNvPr id="248" name="Google Shape;248;g364282b6af3_0_439">
            <a:extLst>
              <a:ext uri="{FF2B5EF4-FFF2-40B4-BE49-F238E27FC236}">
                <a16:creationId xmlns:a16="http://schemas.microsoft.com/office/drawing/2014/main" id="{F0EBFF1C-330A-CB8A-B6D1-E869A6D20847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9" name="Google Shape;249;g364282b6af3_0_439">
            <a:extLst>
              <a:ext uri="{FF2B5EF4-FFF2-40B4-BE49-F238E27FC236}">
                <a16:creationId xmlns:a16="http://schemas.microsoft.com/office/drawing/2014/main" id="{56526618-8AFE-8A64-6B53-5C9EACDE0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3299400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Practical Steps</a:t>
            </a:r>
            <a:endParaRPr dirty="0"/>
          </a:p>
        </p:txBody>
      </p:sp>
      <p:sp>
        <p:nvSpPr>
          <p:cNvPr id="250" name="Google Shape;250;g364282b6af3_0_439">
            <a:extLst>
              <a:ext uri="{FF2B5EF4-FFF2-40B4-BE49-F238E27FC236}">
                <a16:creationId xmlns:a16="http://schemas.microsoft.com/office/drawing/2014/main" id="{13FE72D8-BFA6-19E8-1F0E-60F0896FE496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g364282b6af3_0_439">
            <a:extLst>
              <a:ext uri="{FF2B5EF4-FFF2-40B4-BE49-F238E27FC236}">
                <a16:creationId xmlns:a16="http://schemas.microsoft.com/office/drawing/2014/main" id="{FD432481-CF84-7E84-E2C9-32B79939CD7E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52" name="Google Shape;252;g364282b6af3_0_439">
              <a:extLst>
                <a:ext uri="{FF2B5EF4-FFF2-40B4-BE49-F238E27FC236}">
                  <a16:creationId xmlns:a16="http://schemas.microsoft.com/office/drawing/2014/main" id="{ED40F9F5-CCEB-90AF-32DD-387730C26B23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364282b6af3_0_439">
              <a:extLst>
                <a:ext uri="{FF2B5EF4-FFF2-40B4-BE49-F238E27FC236}">
                  <a16:creationId xmlns:a16="http://schemas.microsoft.com/office/drawing/2014/main" id="{71084C06-C4A9-99AB-6347-9AD51EB148F9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17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9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82A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364282b6af3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364282b6af3_0_236" title="CGI Graphic Device RGB Masterbrand (1)mem.png"/>
          <p:cNvPicPr preferRelativeResize="0"/>
          <p:nvPr/>
        </p:nvPicPr>
        <p:blipFill rotWithShape="1">
          <a:blip r:embed="rId4">
            <a:alphaModFix/>
          </a:blip>
          <a:srcRect t="45057" r="56259" b="24722"/>
          <a:stretch/>
        </p:blipFill>
        <p:spPr>
          <a:xfrm rot="10800000" flipH="1">
            <a:off x="1465287" y="1597250"/>
            <a:ext cx="7678725" cy="3535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5" name="Google Shape;505;g364282b6af3_0_236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506" name="Google Shape;506;g364282b6af3_0_236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g364282b6af3_0_236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18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508" name="Google Shape;508;g364282b6af3_0_236"/>
          <p:cNvSpPr txBox="1"/>
          <p:nvPr/>
        </p:nvSpPr>
        <p:spPr>
          <a:xfrm>
            <a:off x="675125" y="2227500"/>
            <a:ext cx="546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F4F3EE"/>
                </a:solidFill>
                <a:latin typeface="Georgia"/>
                <a:ea typeface="Georgia"/>
                <a:cs typeface="Georgia"/>
                <a:sym typeface="Georgia"/>
              </a:rPr>
              <a:t>Questions?</a:t>
            </a:r>
            <a:endParaRPr sz="3100" b="0" i="0" u="none" strike="noStrike" cap="none">
              <a:solidFill>
                <a:srgbClr val="F7F6F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09" name="Google Shape;509;g364282b6af3_0_236" title="Screenshot 2025-08-12 at 15.24.08.png"/>
          <p:cNvPicPr preferRelativeResize="0"/>
          <p:nvPr/>
        </p:nvPicPr>
        <p:blipFill rotWithShape="1">
          <a:blip r:embed="rId5">
            <a:alphaModFix/>
          </a:blip>
          <a:srcRect l="26485" r="6359"/>
          <a:stretch/>
        </p:blipFill>
        <p:spPr>
          <a:xfrm flipH="1">
            <a:off x="4962575" y="561150"/>
            <a:ext cx="4181400" cy="41442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82A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2f6a9ab0232_1_0" title="CGI Graphic Device RGB Masterbrand (1)mem.png"/>
          <p:cNvPicPr preferRelativeResize="0"/>
          <p:nvPr/>
        </p:nvPicPr>
        <p:blipFill rotWithShape="1">
          <a:blip r:embed="rId3">
            <a:alphaModFix/>
          </a:blip>
          <a:srcRect t="36818" r="56259" b="24724"/>
          <a:stretch/>
        </p:blipFill>
        <p:spPr>
          <a:xfrm>
            <a:off x="3023175" y="298500"/>
            <a:ext cx="6120827" cy="35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f6a9ab0232_1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3479" t="18501" r="3479" b="43169"/>
          <a:stretch/>
        </p:blipFill>
        <p:spPr>
          <a:xfrm rot="10800000" flipH="1">
            <a:off x="2279650" y="3576875"/>
            <a:ext cx="6864351" cy="14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2f6a9ab0232_1_0"/>
          <p:cNvSpPr txBox="1"/>
          <p:nvPr/>
        </p:nvSpPr>
        <p:spPr>
          <a:xfrm>
            <a:off x="1056125" y="2227500"/>
            <a:ext cx="546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F4F3EE"/>
                </a:solidFill>
                <a:latin typeface="Georgia"/>
                <a:ea typeface="Georgia"/>
                <a:cs typeface="Georgia"/>
                <a:sym typeface="Georgia"/>
              </a:rPr>
              <a:t>Thank you</a:t>
            </a:r>
            <a:endParaRPr sz="3100" b="0" i="0" u="none" strike="noStrike" cap="none">
              <a:solidFill>
                <a:srgbClr val="F7F6F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7" name="Google Shape;517;g2f6a9ab0232_1_0"/>
          <p:cNvSpPr txBox="1"/>
          <p:nvPr/>
        </p:nvSpPr>
        <p:spPr>
          <a:xfrm>
            <a:off x="1056136" y="1732500"/>
            <a:ext cx="3651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500" b="1" i="0" u="none" strike="noStrike" cap="none">
                <a:solidFill>
                  <a:srgbClr val="EDB308"/>
                </a:solidFill>
                <a:latin typeface="Arial"/>
                <a:ea typeface="Arial"/>
                <a:cs typeface="Arial"/>
                <a:sym typeface="Arial"/>
              </a:rPr>
              <a:t>Masterclass</a:t>
            </a:r>
            <a:endParaRPr sz="1600" b="1" i="0" u="none" strike="noStrike" cap="none">
              <a:solidFill>
                <a:srgbClr val="EDB3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g2f6a9ab0232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549100" cy="143387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2f6a9ab0232_1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4282b6af3_0_50"/>
          <p:cNvSpPr/>
          <p:nvPr/>
        </p:nvSpPr>
        <p:spPr>
          <a:xfrm flipH="1">
            <a:off x="25" y="0"/>
            <a:ext cx="67056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364282b6af3_0_50"/>
          <p:cNvSpPr txBox="1">
            <a:spLocks noGrp="1"/>
          </p:cNvSpPr>
          <p:nvPr>
            <p:ph type="title"/>
          </p:nvPr>
        </p:nvSpPr>
        <p:spPr>
          <a:xfrm>
            <a:off x="622400" y="2101050"/>
            <a:ext cx="3548100" cy="16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GB" sz="2800" dirty="0">
                <a:solidFill>
                  <a:srgbClr val="FFFFFF"/>
                </a:solidFill>
              </a:rPr>
              <a:t>What can you expect to learn today?</a:t>
            </a:r>
            <a:endParaRPr sz="2800" dirty="0">
              <a:solidFill>
                <a:srgbClr val="FFFFFF"/>
              </a:solidFill>
            </a:endParaRPr>
          </a:p>
        </p:txBody>
      </p:sp>
      <p:grpSp>
        <p:nvGrpSpPr>
          <p:cNvPr id="205" name="Google Shape;205;g364282b6af3_0_50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06" name="Google Shape;206;g364282b6af3_0_50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g364282b6af3_0_50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208" name="Google Shape;208;g364282b6af3_0_50"/>
          <p:cNvSpPr/>
          <p:nvPr/>
        </p:nvSpPr>
        <p:spPr>
          <a:xfrm>
            <a:off x="4170499" y="1222032"/>
            <a:ext cx="4140744" cy="501000"/>
          </a:xfrm>
          <a:prstGeom prst="roundRect">
            <a:avLst>
              <a:gd name="adj" fmla="val 2789"/>
            </a:avLst>
          </a:prstGeom>
          <a:solidFill>
            <a:srgbClr val="EDB3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364282b6af3_0_50"/>
          <p:cNvSpPr txBox="1"/>
          <p:nvPr/>
        </p:nvSpPr>
        <p:spPr>
          <a:xfrm>
            <a:off x="4384246" y="1271718"/>
            <a:ext cx="375554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b="1" dirty="0"/>
              <a:t>Why AI is the driving force reshaping board effectiveness</a:t>
            </a:r>
          </a:p>
        </p:txBody>
      </p:sp>
      <p:sp>
        <p:nvSpPr>
          <p:cNvPr id="210" name="Google Shape;210;g364282b6af3_0_50"/>
          <p:cNvSpPr/>
          <p:nvPr/>
        </p:nvSpPr>
        <p:spPr>
          <a:xfrm>
            <a:off x="4170499" y="1872565"/>
            <a:ext cx="4140743" cy="501000"/>
          </a:xfrm>
          <a:prstGeom prst="roundRect">
            <a:avLst>
              <a:gd name="adj" fmla="val 2789"/>
            </a:avLst>
          </a:prstGeom>
          <a:solidFill>
            <a:srgbClr val="EDB3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64282b6af3_0_50"/>
          <p:cNvSpPr txBox="1"/>
          <p:nvPr/>
        </p:nvSpPr>
        <p:spPr>
          <a:xfrm>
            <a:off x="4384220" y="1924395"/>
            <a:ext cx="44005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b="1" dirty="0"/>
              <a:t>Recognise how AI changes the way directors prepare and make decisions</a:t>
            </a:r>
          </a:p>
        </p:txBody>
      </p:sp>
      <p:sp>
        <p:nvSpPr>
          <p:cNvPr id="212" name="Google Shape;212;g364282b6af3_0_50"/>
          <p:cNvSpPr/>
          <p:nvPr/>
        </p:nvSpPr>
        <p:spPr>
          <a:xfrm>
            <a:off x="4170500" y="2523097"/>
            <a:ext cx="4140742" cy="501000"/>
          </a:xfrm>
          <a:prstGeom prst="roundRect">
            <a:avLst>
              <a:gd name="adj" fmla="val 2789"/>
            </a:avLst>
          </a:prstGeom>
          <a:solidFill>
            <a:srgbClr val="EDB3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64282b6af3_0_50"/>
          <p:cNvSpPr txBox="1"/>
          <p:nvPr/>
        </p:nvSpPr>
        <p:spPr>
          <a:xfrm>
            <a:off x="4384220" y="2574928"/>
            <a:ext cx="368833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b="1" dirty="0"/>
              <a:t>See how board reports and the board pack evolves into a semantic knowledge base</a:t>
            </a:r>
          </a:p>
        </p:txBody>
      </p:sp>
      <p:sp>
        <p:nvSpPr>
          <p:cNvPr id="214" name="Google Shape;214;g364282b6af3_0_50"/>
          <p:cNvSpPr/>
          <p:nvPr/>
        </p:nvSpPr>
        <p:spPr>
          <a:xfrm>
            <a:off x="4170499" y="3173625"/>
            <a:ext cx="4140742" cy="501000"/>
          </a:xfrm>
          <a:prstGeom prst="roundRect">
            <a:avLst>
              <a:gd name="adj" fmla="val 2789"/>
            </a:avLst>
          </a:prstGeom>
          <a:solidFill>
            <a:srgbClr val="EDB3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64282b6af3_0_50"/>
          <p:cNvSpPr txBox="1"/>
          <p:nvPr/>
        </p:nvSpPr>
        <p:spPr>
          <a:xfrm>
            <a:off x="4384220" y="3245328"/>
            <a:ext cx="368832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b="1" dirty="0"/>
              <a:t>Identify the new support role for governance professionals and back office</a:t>
            </a:r>
          </a:p>
        </p:txBody>
      </p:sp>
      <p:sp>
        <p:nvSpPr>
          <p:cNvPr id="216" name="Google Shape;216;g364282b6af3_0_50"/>
          <p:cNvSpPr/>
          <p:nvPr/>
        </p:nvSpPr>
        <p:spPr>
          <a:xfrm>
            <a:off x="4170499" y="3824157"/>
            <a:ext cx="4140741" cy="501000"/>
          </a:xfrm>
          <a:prstGeom prst="roundRect">
            <a:avLst>
              <a:gd name="adj" fmla="val 2789"/>
            </a:avLst>
          </a:prstGeom>
          <a:solidFill>
            <a:srgbClr val="EDB3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364282b6af3_0_50"/>
          <p:cNvSpPr txBox="1"/>
          <p:nvPr/>
        </p:nvSpPr>
        <p:spPr>
          <a:xfrm>
            <a:off x="4384220" y="3881228"/>
            <a:ext cx="368832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b="1" dirty="0"/>
              <a:t>Gain practical steps to begin integrating AI into boardroom practice safely</a:t>
            </a:r>
          </a:p>
        </p:txBody>
      </p:sp>
      <p:pic>
        <p:nvPicPr>
          <p:cNvPr id="218" name="Google Shape;218;g364282b6af3_0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EE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43dbd8da9_0_82"/>
          <p:cNvSpPr/>
          <p:nvPr/>
        </p:nvSpPr>
        <p:spPr>
          <a:xfrm>
            <a:off x="6705625" y="0"/>
            <a:ext cx="24384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b43dbd8da9_0_82"/>
          <p:cNvSpPr txBox="1">
            <a:spLocks noGrp="1"/>
          </p:cNvSpPr>
          <p:nvPr>
            <p:ph type="title"/>
          </p:nvPr>
        </p:nvSpPr>
        <p:spPr>
          <a:xfrm>
            <a:off x="622400" y="838200"/>
            <a:ext cx="32994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 sz="2800" dirty="0">
                <a:solidFill>
                  <a:srgbClr val="1D082A"/>
                </a:solidFill>
              </a:rPr>
              <a:t>About the speaker:</a:t>
            </a:r>
            <a:endParaRPr sz="2800" dirty="0">
              <a:solidFill>
                <a:srgbClr val="1D082A"/>
              </a:solidFill>
            </a:endParaRPr>
          </a:p>
        </p:txBody>
      </p:sp>
      <p:pic>
        <p:nvPicPr>
          <p:cNvPr id="3" name="Picture Placeholder 2" descr="A close-up of a person&#10;&#10;AI-generated content may be incorrect.">
            <a:extLst>
              <a:ext uri="{FF2B5EF4-FFF2-40B4-BE49-F238E27FC236}">
                <a16:creationId xmlns:a16="http://schemas.microsoft.com/office/drawing/2014/main" id="{F95A7591-FDB2-F0F1-A7E0-AF574E5A6700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3"/>
          <a:srcRect l="18408" r="18408"/>
          <a:stretch>
            <a:fillRect/>
          </a:stretch>
        </p:blipFill>
        <p:spPr>
          <a:xfrm>
            <a:off x="5235575" y="838200"/>
            <a:ext cx="3087688" cy="3662363"/>
          </a:xfrm>
          <a:prstGeom prst="rect">
            <a:avLst/>
          </a:prstGeom>
          <a:noFill/>
        </p:spPr>
      </p:pic>
      <p:grpSp>
        <p:nvGrpSpPr>
          <p:cNvPr id="193" name="Google Shape;193;g2b43dbd8da9_0_82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194" name="Google Shape;194;g2b43dbd8da9_0_82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g2b43dbd8da9_0_82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196" name="Google Shape;196;g2b43dbd8da9_0_82"/>
          <p:cNvSpPr/>
          <p:nvPr/>
        </p:nvSpPr>
        <p:spPr>
          <a:xfrm>
            <a:off x="5060225" y="4016975"/>
            <a:ext cx="2940900" cy="688500"/>
          </a:xfrm>
          <a:prstGeom prst="roundRect">
            <a:avLst>
              <a:gd name="adj" fmla="val 2789"/>
            </a:avLst>
          </a:prstGeom>
          <a:solidFill>
            <a:srgbClr val="EDB3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2b43dbd8da9_0_82"/>
          <p:cNvSpPr txBox="1"/>
          <p:nvPr/>
        </p:nvSpPr>
        <p:spPr>
          <a:xfrm>
            <a:off x="5709086" y="4251600"/>
            <a:ext cx="3651600" cy="28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500" b="1" i="0" u="none" strike="noStrike" cap="none" dirty="0">
                <a:solidFill>
                  <a:srgbClr val="1D082A"/>
                </a:solidFill>
                <a:latin typeface="Arial"/>
                <a:ea typeface="Arial"/>
                <a:cs typeface="Arial"/>
                <a:sym typeface="Arial"/>
              </a:rPr>
              <a:t>Paul Stark</a:t>
            </a:r>
            <a:endParaRPr sz="1600" b="1" i="0" u="none" strike="noStrike" cap="none" dirty="0">
              <a:solidFill>
                <a:srgbClr val="1D08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g2b43dbd8da9_0_82" title="TCGI_Icons 2022_Webinars.png"/>
          <p:cNvPicPr preferRelativeResize="0"/>
          <p:nvPr/>
        </p:nvPicPr>
        <p:blipFill rotWithShape="1">
          <a:blip r:embed="rId4">
            <a:alphaModFix/>
          </a:blip>
          <a:srcRect l="14211" t="20735" r="17626" b="19179"/>
          <a:stretch/>
        </p:blipFill>
        <p:spPr>
          <a:xfrm>
            <a:off x="5235575" y="4202150"/>
            <a:ext cx="384251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B124359-EC41-B9A6-CEE0-F349A62A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95" y="1479148"/>
            <a:ext cx="1369845" cy="131655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A095509-CE44-34BE-D2D0-7A853CF6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1" y="3161442"/>
            <a:ext cx="1602544" cy="131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E7CFE86D-6E0A-2CC7-FE6A-71EB63D52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62" y="3161441"/>
            <a:ext cx="1316551" cy="13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579DB2F2-73FC-C770-FBA0-1D07CEB5C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364282b6af3_0_439" title="shutterstock_2269474807.jpg">
            <a:extLst>
              <a:ext uri="{FF2B5EF4-FFF2-40B4-BE49-F238E27FC236}">
                <a16:creationId xmlns:a16="http://schemas.microsoft.com/office/drawing/2014/main" id="{B5C2B017-C51C-1DCA-BB66-3897666DE742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37225" r="6660"/>
          <a:stretch/>
        </p:blipFill>
        <p:spPr>
          <a:xfrm>
            <a:off x="4807175" y="-3500"/>
            <a:ext cx="4336748" cy="5143502"/>
          </a:xfrm>
          <a:prstGeom prst="rect">
            <a:avLst/>
          </a:prstGeom>
          <a:noFill/>
        </p:spPr>
      </p:pic>
      <p:sp>
        <p:nvSpPr>
          <p:cNvPr id="247" name="Google Shape;247;g364282b6af3_0_439">
            <a:extLst>
              <a:ext uri="{FF2B5EF4-FFF2-40B4-BE49-F238E27FC236}">
                <a16:creationId xmlns:a16="http://schemas.microsoft.com/office/drawing/2014/main" id="{696C725D-C1F3-F3DA-83AD-09032A1E4435}"/>
              </a:ext>
            </a:extLst>
          </p:cNvPr>
          <p:cNvSpPr txBox="1"/>
          <p:nvPr/>
        </p:nvSpPr>
        <p:spPr>
          <a:xfrm>
            <a:off x="563650" y="1949575"/>
            <a:ext cx="3560700" cy="261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200" b="1" dirty="0">
                <a:solidFill>
                  <a:schemeClr val="dk1"/>
                </a:solidFill>
              </a:rPr>
              <a:t>Board Packs are too long:</a:t>
            </a:r>
            <a:endParaRPr sz="1200" b="1" dirty="0">
              <a:solidFill>
                <a:schemeClr val="dk1"/>
              </a:solidFill>
            </a:endParaRP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Regulation and compliance pressures</a:t>
            </a:r>
            <a:endParaRPr sz="1100" dirty="0">
              <a:solidFill>
                <a:schemeClr val="dk1"/>
              </a:solidFill>
            </a:endParaRP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Risk aversion and liability protection</a:t>
            </a:r>
            <a:endParaRPr sz="1100" dirty="0">
              <a:solidFill>
                <a:schemeClr val="dk1"/>
              </a:solidFill>
            </a:endParaRP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Increasing complexity of business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200" b="1" dirty="0">
                <a:solidFill>
                  <a:schemeClr val="dk1"/>
                </a:solidFill>
              </a:rPr>
              <a:t>The limits of director processing power: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Not enough time to digest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Missing or shallow insights for decision-making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endParaRPr lang="en-GB" sz="1100" dirty="0">
              <a:solidFill>
                <a:schemeClr val="dk1"/>
              </a:solidFill>
            </a:endParaRPr>
          </a:p>
        </p:txBody>
      </p:sp>
      <p:sp>
        <p:nvSpPr>
          <p:cNvPr id="248" name="Google Shape;248;g364282b6af3_0_439">
            <a:extLst>
              <a:ext uri="{FF2B5EF4-FFF2-40B4-BE49-F238E27FC236}">
                <a16:creationId xmlns:a16="http://schemas.microsoft.com/office/drawing/2014/main" id="{43EAE6FD-7535-D339-AC8D-FD6C3889077D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9" name="Google Shape;249;g364282b6af3_0_439">
            <a:extLst>
              <a:ext uri="{FF2B5EF4-FFF2-40B4-BE49-F238E27FC236}">
                <a16:creationId xmlns:a16="http://schemas.microsoft.com/office/drawing/2014/main" id="{827E9A6A-2262-4115-D6DB-2962C3F78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3299400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Default State</a:t>
            </a:r>
            <a:endParaRPr dirty="0"/>
          </a:p>
        </p:txBody>
      </p:sp>
      <p:sp>
        <p:nvSpPr>
          <p:cNvPr id="250" name="Google Shape;250;g364282b6af3_0_439">
            <a:extLst>
              <a:ext uri="{FF2B5EF4-FFF2-40B4-BE49-F238E27FC236}">
                <a16:creationId xmlns:a16="http://schemas.microsoft.com/office/drawing/2014/main" id="{BB5788F0-712F-71C5-F797-D5D4D47DF2E6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g364282b6af3_0_439">
            <a:extLst>
              <a:ext uri="{FF2B5EF4-FFF2-40B4-BE49-F238E27FC236}">
                <a16:creationId xmlns:a16="http://schemas.microsoft.com/office/drawing/2014/main" id="{50DDEA7C-D825-CF5A-F1A1-55CCCB666CC1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52" name="Google Shape;252;g364282b6af3_0_439">
              <a:extLst>
                <a:ext uri="{FF2B5EF4-FFF2-40B4-BE49-F238E27FC236}">
                  <a16:creationId xmlns:a16="http://schemas.microsoft.com/office/drawing/2014/main" id="{A4CA64AD-6395-DD60-A92E-8EBEB98D6C32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364282b6af3_0_439">
              <a:extLst>
                <a:ext uri="{FF2B5EF4-FFF2-40B4-BE49-F238E27FC236}">
                  <a16:creationId xmlns:a16="http://schemas.microsoft.com/office/drawing/2014/main" id="{84B82E99-8F54-FB90-3FE8-3FD7EC9A713A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884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FC8EE8CE-4436-23B2-60B8-255C35D8E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4282b6af3_0_510">
            <a:extLst>
              <a:ext uri="{FF2B5EF4-FFF2-40B4-BE49-F238E27FC236}">
                <a16:creationId xmlns:a16="http://schemas.microsoft.com/office/drawing/2014/main" id="{06EF0E7F-5414-F578-3F98-BCBD9BE66E5D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5" name="Google Shape;285;g364282b6af3_0_510">
            <a:extLst>
              <a:ext uri="{FF2B5EF4-FFF2-40B4-BE49-F238E27FC236}">
                <a16:creationId xmlns:a16="http://schemas.microsoft.com/office/drawing/2014/main" id="{B9FB33C6-71E9-8832-582A-126FDE1A2F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6979266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Impact on Board Effectiveness</a:t>
            </a:r>
            <a:endParaRPr dirty="0"/>
          </a:p>
        </p:txBody>
      </p:sp>
      <p:sp>
        <p:nvSpPr>
          <p:cNvPr id="286" name="Google Shape;286;g364282b6af3_0_510">
            <a:extLst>
              <a:ext uri="{FF2B5EF4-FFF2-40B4-BE49-F238E27FC236}">
                <a16:creationId xmlns:a16="http://schemas.microsoft.com/office/drawing/2014/main" id="{D57E48C1-D861-273C-3954-4578FF06635B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g364282b6af3_0_510">
            <a:extLst>
              <a:ext uri="{FF2B5EF4-FFF2-40B4-BE49-F238E27FC236}">
                <a16:creationId xmlns:a16="http://schemas.microsoft.com/office/drawing/2014/main" id="{CAABF9B6-8F3B-BB52-24D6-5D4C66484DB6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88" name="Google Shape;288;g364282b6af3_0_510">
              <a:extLst>
                <a:ext uri="{FF2B5EF4-FFF2-40B4-BE49-F238E27FC236}">
                  <a16:creationId xmlns:a16="http://schemas.microsoft.com/office/drawing/2014/main" id="{152AA331-7F19-9125-1A08-E66DE61788DC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364282b6af3_0_510">
              <a:extLst>
                <a:ext uri="{FF2B5EF4-FFF2-40B4-BE49-F238E27FC236}">
                  <a16:creationId xmlns:a16="http://schemas.microsoft.com/office/drawing/2014/main" id="{CA526B0B-B6B2-F521-3828-90A30F7B9CE1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290" name="Google Shape;290;g364282b6af3_0_510">
            <a:extLst>
              <a:ext uri="{FF2B5EF4-FFF2-40B4-BE49-F238E27FC236}">
                <a16:creationId xmlns:a16="http://schemas.microsoft.com/office/drawing/2014/main" id="{02624641-8228-D613-C86F-144144C011E2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1" name="Google Shape;291;g364282b6af3_0_510">
            <a:extLst>
              <a:ext uri="{FF2B5EF4-FFF2-40B4-BE49-F238E27FC236}">
                <a16:creationId xmlns:a16="http://schemas.microsoft.com/office/drawing/2014/main" id="{D21D364A-9784-7E9E-EEA0-EE8B98276507}"/>
              </a:ext>
            </a:extLst>
          </p:cNvPr>
          <p:cNvSpPr txBox="1"/>
          <p:nvPr/>
        </p:nvSpPr>
        <p:spPr>
          <a:xfrm>
            <a:off x="563650" y="2025775"/>
            <a:ext cx="3570300" cy="229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1100" b="1" dirty="0"/>
              <a:t>Director surveys consistently report board papers are too long, contain too much operational detail and too little decision-supporting insights.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100" dirty="0" err="1">
                <a:solidFill>
                  <a:schemeClr val="dk1"/>
                </a:solidFill>
              </a:rPr>
              <a:t>IoD</a:t>
            </a:r>
            <a:endParaRPr lang="en-GB" sz="1100" dirty="0">
              <a:solidFill>
                <a:schemeClr val="dk1"/>
              </a:solidFill>
            </a:endParaRP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NACD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ICAEW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Board Intelligence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FT Director Programme</a:t>
            </a:r>
            <a:endParaRPr lang="en-GB" sz="1100" dirty="0"/>
          </a:p>
        </p:txBody>
      </p:sp>
      <p:sp>
        <p:nvSpPr>
          <p:cNvPr id="292" name="Google Shape;292;g364282b6af3_0_510">
            <a:extLst>
              <a:ext uri="{FF2B5EF4-FFF2-40B4-BE49-F238E27FC236}">
                <a16:creationId xmlns:a16="http://schemas.microsoft.com/office/drawing/2014/main" id="{503F9369-C600-CD8A-A991-D27C8221770B}"/>
              </a:ext>
            </a:extLst>
          </p:cNvPr>
          <p:cNvSpPr txBox="1"/>
          <p:nvPr/>
        </p:nvSpPr>
        <p:spPr>
          <a:xfrm>
            <a:off x="4640350" y="2013450"/>
            <a:ext cx="3570300" cy="229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1100" b="1" dirty="0"/>
              <a:t>Board effectiveness surveys report the same for the c-suite rating their board and directors rating each other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PWC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The Conference Board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NACD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Board Intelligence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McKinsey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75114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CC9FEA36-CBDA-E0EB-DEC0-5F02FD6C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g364282b6af3_0_116" title="shutterstock_2526262261.jpg">
            <a:extLst>
              <a:ext uri="{FF2B5EF4-FFF2-40B4-BE49-F238E27FC236}">
                <a16:creationId xmlns:a16="http://schemas.microsoft.com/office/drawing/2014/main" id="{3102249A-0B95-CE90-E127-D61275F64F3E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25998" r="25998"/>
          <a:stretch/>
        </p:blipFill>
        <p:spPr>
          <a:xfrm>
            <a:off x="4807175" y="-3500"/>
            <a:ext cx="4336748" cy="5143500"/>
          </a:xfrm>
          <a:prstGeom prst="rect">
            <a:avLst/>
          </a:prstGeom>
          <a:noFill/>
        </p:spPr>
      </p:pic>
      <p:sp>
        <p:nvSpPr>
          <p:cNvPr id="446" name="Google Shape;446;g364282b6af3_0_116">
            <a:extLst>
              <a:ext uri="{FF2B5EF4-FFF2-40B4-BE49-F238E27FC236}">
                <a16:creationId xmlns:a16="http://schemas.microsoft.com/office/drawing/2014/main" id="{376850C0-C853-D3D1-7028-13A9588D739D}"/>
              </a:ext>
            </a:extLst>
          </p:cNvPr>
          <p:cNvSpPr txBox="1"/>
          <p:nvPr/>
        </p:nvSpPr>
        <p:spPr>
          <a:xfrm>
            <a:off x="563729" y="1997500"/>
            <a:ext cx="3445155" cy="16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200" b="1" dirty="0">
                <a:solidFill>
                  <a:schemeClr val="dk1"/>
                </a:solidFill>
              </a:rPr>
              <a:t>A boardroom tool that: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Improves directors’ processing capacity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Converts static reports into a dynamic universe of information </a:t>
            </a: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In a searchable form with conversational access</a:t>
            </a:r>
            <a:endParaRPr lang="en-GB" sz="1200" b="1" dirty="0">
              <a:solidFill>
                <a:schemeClr val="dk1"/>
              </a:solidFill>
            </a:endParaRPr>
          </a:p>
          <a:p>
            <a:pPr marL="457200" lvl="3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Amplifies the ability, not automating the work</a:t>
            </a:r>
          </a:p>
        </p:txBody>
      </p:sp>
      <p:sp>
        <p:nvSpPr>
          <p:cNvPr id="447" name="Google Shape;447;g364282b6af3_0_116">
            <a:extLst>
              <a:ext uri="{FF2B5EF4-FFF2-40B4-BE49-F238E27FC236}">
                <a16:creationId xmlns:a16="http://schemas.microsoft.com/office/drawing/2014/main" id="{2601FF58-E072-B382-0472-A19E99EEA20D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0" name="Google Shape;450;g364282b6af3_0_116">
            <a:extLst>
              <a:ext uri="{FF2B5EF4-FFF2-40B4-BE49-F238E27FC236}">
                <a16:creationId xmlns:a16="http://schemas.microsoft.com/office/drawing/2014/main" id="{6BC94790-52DB-F74B-BBE9-2AF5CC56C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484" y="811900"/>
            <a:ext cx="3299400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Why is AI a Driving Force?</a:t>
            </a:r>
            <a:endParaRPr dirty="0"/>
          </a:p>
        </p:txBody>
      </p:sp>
      <p:grpSp>
        <p:nvGrpSpPr>
          <p:cNvPr id="452" name="Google Shape;452;g364282b6af3_0_116">
            <a:extLst>
              <a:ext uri="{FF2B5EF4-FFF2-40B4-BE49-F238E27FC236}">
                <a16:creationId xmlns:a16="http://schemas.microsoft.com/office/drawing/2014/main" id="{D326A892-FC02-D641-D84E-18CF0EA6DC9F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453" name="Google Shape;453;g364282b6af3_0_116">
              <a:extLst>
                <a:ext uri="{FF2B5EF4-FFF2-40B4-BE49-F238E27FC236}">
                  <a16:creationId xmlns:a16="http://schemas.microsoft.com/office/drawing/2014/main" id="{F236BCA8-74FF-DEAF-28D1-D3578CFDCC4A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364282b6af3_0_116">
              <a:extLst>
                <a:ext uri="{FF2B5EF4-FFF2-40B4-BE49-F238E27FC236}">
                  <a16:creationId xmlns:a16="http://schemas.microsoft.com/office/drawing/2014/main" id="{F94A00B1-8909-6382-59DC-E59B86FB70D2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186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929C9524-1AAB-BCB3-5BF7-8AFF6C12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4282b6af3_0_510">
            <a:extLst>
              <a:ext uri="{FF2B5EF4-FFF2-40B4-BE49-F238E27FC236}">
                <a16:creationId xmlns:a16="http://schemas.microsoft.com/office/drawing/2014/main" id="{27A37B2A-5217-9CD6-C3DB-8AA17020C592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5" name="Google Shape;285;g364282b6af3_0_510">
            <a:extLst>
              <a:ext uri="{FF2B5EF4-FFF2-40B4-BE49-F238E27FC236}">
                <a16:creationId xmlns:a16="http://schemas.microsoft.com/office/drawing/2014/main" id="{BB3EE608-3E33-3082-C6C9-4DDB162098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998" y="1221725"/>
            <a:ext cx="6979266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the CAIBE Research Shows</a:t>
            </a:r>
            <a:endParaRPr dirty="0"/>
          </a:p>
        </p:txBody>
      </p:sp>
      <p:sp>
        <p:nvSpPr>
          <p:cNvPr id="286" name="Google Shape;286;g364282b6af3_0_510">
            <a:extLst>
              <a:ext uri="{FF2B5EF4-FFF2-40B4-BE49-F238E27FC236}">
                <a16:creationId xmlns:a16="http://schemas.microsoft.com/office/drawing/2014/main" id="{621ECA7B-564F-F0E5-6239-A15BF4C2F35E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g364282b6af3_0_510">
            <a:extLst>
              <a:ext uri="{FF2B5EF4-FFF2-40B4-BE49-F238E27FC236}">
                <a16:creationId xmlns:a16="http://schemas.microsoft.com/office/drawing/2014/main" id="{D5B4C482-BE70-4FBB-66EE-8AC666FA8AF8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88" name="Google Shape;288;g364282b6af3_0_510">
              <a:extLst>
                <a:ext uri="{FF2B5EF4-FFF2-40B4-BE49-F238E27FC236}">
                  <a16:creationId xmlns:a16="http://schemas.microsoft.com/office/drawing/2014/main" id="{1010A79E-AC6F-D36F-EBFD-48F3C7C644DF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364282b6af3_0_510">
              <a:extLst>
                <a:ext uri="{FF2B5EF4-FFF2-40B4-BE49-F238E27FC236}">
                  <a16:creationId xmlns:a16="http://schemas.microsoft.com/office/drawing/2014/main" id="{D4FE568A-46B5-75D4-87DB-BD54B6AD7FF0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290" name="Google Shape;290;g364282b6af3_0_510">
            <a:extLst>
              <a:ext uri="{FF2B5EF4-FFF2-40B4-BE49-F238E27FC236}">
                <a16:creationId xmlns:a16="http://schemas.microsoft.com/office/drawing/2014/main" id="{77F1DDEB-D19D-1251-A971-C36288594DD3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dirty="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1" name="Google Shape;291;g364282b6af3_0_510">
            <a:extLst>
              <a:ext uri="{FF2B5EF4-FFF2-40B4-BE49-F238E27FC236}">
                <a16:creationId xmlns:a16="http://schemas.microsoft.com/office/drawing/2014/main" id="{9F29D699-B773-ED8C-1018-01734EC23D8A}"/>
              </a:ext>
            </a:extLst>
          </p:cNvPr>
          <p:cNvSpPr txBox="1"/>
          <p:nvPr/>
        </p:nvSpPr>
        <p:spPr>
          <a:xfrm>
            <a:off x="563650" y="2025775"/>
            <a:ext cx="3570300" cy="231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1100" b="1" dirty="0"/>
              <a:t>Driven by personal experimentation by directors in consumer AI.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Uploading board information to: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Summarise long papers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Extract information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Brainstorm questions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Explore unfamiliar topics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Scenario testing</a:t>
            </a:r>
          </a:p>
        </p:txBody>
      </p:sp>
      <p:sp>
        <p:nvSpPr>
          <p:cNvPr id="292" name="Google Shape;292;g364282b6af3_0_510">
            <a:extLst>
              <a:ext uri="{FF2B5EF4-FFF2-40B4-BE49-F238E27FC236}">
                <a16:creationId xmlns:a16="http://schemas.microsoft.com/office/drawing/2014/main" id="{A06E29FF-5BED-B54F-48ED-4ED4CAE21FC1}"/>
              </a:ext>
            </a:extLst>
          </p:cNvPr>
          <p:cNvSpPr txBox="1"/>
          <p:nvPr/>
        </p:nvSpPr>
        <p:spPr>
          <a:xfrm>
            <a:off x="4640350" y="2013450"/>
            <a:ext cx="3570300" cy="227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GB" sz="1100" b="1" dirty="0"/>
              <a:t>Outside of organisational control and alignment.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457200" lvl="0" indent="-298450">
              <a:lnSpc>
                <a:spcPct val="115000"/>
              </a:lnSpc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Directors are leading the experimentation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Not in purpose-built and controlled systems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Misalignment when it is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Inconsistent board practices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  <a:buChar char="●"/>
            </a:pPr>
            <a:r>
              <a:rPr lang="en-GB" sz="1100" dirty="0">
                <a:solidFill>
                  <a:schemeClr val="dk1"/>
                </a:solidFill>
              </a:rPr>
              <a:t>Lack of governance control</a:t>
            </a:r>
          </a:p>
          <a:p>
            <a:pPr marL="457200" lvl="0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251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>
          <a:extLst>
            <a:ext uri="{FF2B5EF4-FFF2-40B4-BE49-F238E27FC236}">
              <a16:creationId xmlns:a16="http://schemas.microsoft.com/office/drawing/2014/main" id="{5B7D0F94-A28B-0EC4-4A59-A01BD2626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64282b6af3_0_496">
            <a:extLst>
              <a:ext uri="{FF2B5EF4-FFF2-40B4-BE49-F238E27FC236}">
                <a16:creationId xmlns:a16="http://schemas.microsoft.com/office/drawing/2014/main" id="{9F62373D-E30D-A7E5-BDBE-C7F65953E075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1D082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8" name="Google Shape;298;g364282b6af3_0_496">
            <a:extLst>
              <a:ext uri="{FF2B5EF4-FFF2-40B4-BE49-F238E27FC236}">
                <a16:creationId xmlns:a16="http://schemas.microsoft.com/office/drawing/2014/main" id="{4B123231-419D-B10A-1DEE-5C1C46893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1772" y="1230575"/>
            <a:ext cx="6113853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Similar Patterns in Other Research</a:t>
            </a:r>
            <a:endParaRPr dirty="0"/>
          </a:p>
        </p:txBody>
      </p:sp>
      <p:sp>
        <p:nvSpPr>
          <p:cNvPr id="299" name="Google Shape;299;g364282b6af3_0_496">
            <a:extLst>
              <a:ext uri="{FF2B5EF4-FFF2-40B4-BE49-F238E27FC236}">
                <a16:creationId xmlns:a16="http://schemas.microsoft.com/office/drawing/2014/main" id="{A767BE30-3EED-FAF0-0291-69D0A266F1B1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709484" y="1018350"/>
            <a:ext cx="3299400" cy="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g364282b6af3_0_496">
            <a:extLst>
              <a:ext uri="{FF2B5EF4-FFF2-40B4-BE49-F238E27FC236}">
                <a16:creationId xmlns:a16="http://schemas.microsoft.com/office/drawing/2014/main" id="{10AA9422-6390-C104-1784-BCCC38FE4A3B}"/>
              </a:ext>
            </a:extLst>
          </p:cNvPr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301" name="Google Shape;301;g364282b6af3_0_496">
              <a:extLst>
                <a:ext uri="{FF2B5EF4-FFF2-40B4-BE49-F238E27FC236}">
                  <a16:creationId xmlns:a16="http://schemas.microsoft.com/office/drawing/2014/main" id="{64BB77AB-D660-909C-FEA2-76367791ACA8}"/>
                </a:ext>
              </a:extLst>
            </p:cNvPr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364282b6af3_0_496">
              <a:extLst>
                <a:ext uri="{FF2B5EF4-FFF2-40B4-BE49-F238E27FC236}">
                  <a16:creationId xmlns:a16="http://schemas.microsoft.com/office/drawing/2014/main" id="{0B83AFEF-1876-99C7-1732-82110AE5F93E}"/>
                </a:ext>
              </a:extLst>
            </p:cNvPr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303" name="Google Shape;303;g364282b6af3_0_496">
            <a:extLst>
              <a:ext uri="{FF2B5EF4-FFF2-40B4-BE49-F238E27FC236}">
                <a16:creationId xmlns:a16="http://schemas.microsoft.com/office/drawing/2014/main" id="{4007EE7E-059F-5D94-02A0-3E3303783117}"/>
              </a:ext>
            </a:extLst>
          </p:cNvPr>
          <p:cNvSpPr txBox="1"/>
          <p:nvPr/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4" name="Google Shape;304;g364282b6af3_0_496">
            <a:extLst>
              <a:ext uri="{FF2B5EF4-FFF2-40B4-BE49-F238E27FC236}">
                <a16:creationId xmlns:a16="http://schemas.microsoft.com/office/drawing/2014/main" id="{0BBCE1E1-89B0-7C70-1978-B3E51E88FC76}"/>
              </a:ext>
            </a:extLst>
          </p:cNvPr>
          <p:cNvSpPr txBox="1"/>
          <p:nvPr/>
        </p:nvSpPr>
        <p:spPr>
          <a:xfrm>
            <a:off x="563650" y="2025775"/>
            <a:ext cx="35703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Institute of Directors (</a:t>
            </a:r>
            <a:r>
              <a:rPr lang="en-GB" sz="1100" b="1" dirty="0" err="1"/>
              <a:t>IoD</a:t>
            </a:r>
            <a:r>
              <a:rPr lang="en-GB" sz="1100" b="1" dirty="0"/>
              <a:t>)</a:t>
            </a:r>
            <a:r>
              <a:rPr lang="en-GB" sz="1100" dirty="0"/>
              <a:t> </a:t>
            </a:r>
            <a:r>
              <a:rPr lang="en-GB" sz="1100" i="1" dirty="0"/>
              <a:t>(UK, March 2025)</a:t>
            </a:r>
            <a:endParaRPr lang="en-GB" sz="11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Corporate Board Member / Diligent Institute &amp; FTI Consulting</a:t>
            </a:r>
            <a:r>
              <a:rPr lang="en-GB" sz="1100" dirty="0"/>
              <a:t> </a:t>
            </a:r>
            <a:r>
              <a:rPr lang="en-GB" sz="1100" i="1" dirty="0"/>
              <a:t>(US, late 2024)</a:t>
            </a:r>
            <a:endParaRPr lang="en-GB" sz="11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GC100</a:t>
            </a:r>
            <a:r>
              <a:rPr lang="en-GB" sz="1100" dirty="0"/>
              <a:t> </a:t>
            </a:r>
            <a:r>
              <a:rPr lang="en-GB" sz="1100" i="1" dirty="0"/>
              <a:t>(UK, Nov 2024)</a:t>
            </a:r>
            <a:endParaRPr lang="en-GB" sz="11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National Association of Corporate Directors (NACD)</a:t>
            </a:r>
            <a:r>
              <a:rPr lang="en-GB" sz="1100" dirty="0"/>
              <a:t> </a:t>
            </a:r>
            <a:r>
              <a:rPr lang="en-GB" sz="1100" i="1" dirty="0"/>
              <a:t>(US, July 2025)</a:t>
            </a:r>
            <a:endParaRPr lang="en-GB" sz="11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Diligent Institute</a:t>
            </a:r>
            <a:r>
              <a:rPr lang="en-GB" sz="1100" dirty="0"/>
              <a:t> </a:t>
            </a:r>
            <a:r>
              <a:rPr lang="en-GB" sz="1100" i="1" dirty="0"/>
              <a:t>(Global, 2024)</a:t>
            </a:r>
            <a:endParaRPr lang="en-GB" sz="11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Board Agenda &amp; INSEAD</a:t>
            </a:r>
            <a:r>
              <a:rPr lang="en-GB" sz="1100" dirty="0"/>
              <a:t> </a:t>
            </a:r>
            <a:r>
              <a:rPr lang="en-GB" sz="1100" i="1" dirty="0"/>
              <a:t>(Global)</a:t>
            </a:r>
            <a:endParaRPr lang="en-GB" sz="11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 err="1"/>
              <a:t>BoardCloud</a:t>
            </a:r>
            <a:r>
              <a:rPr lang="en-GB" sz="1100" dirty="0"/>
              <a:t> </a:t>
            </a:r>
            <a:r>
              <a:rPr lang="en-GB" sz="1100" i="1" dirty="0"/>
              <a:t>(Global, July 2025)</a:t>
            </a:r>
            <a:endParaRPr lang="en-GB" sz="11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Board Intelligence</a:t>
            </a:r>
            <a:r>
              <a:rPr lang="en-GB" sz="1100" dirty="0"/>
              <a:t> </a:t>
            </a:r>
            <a:r>
              <a:rPr lang="en-GB" sz="1100" i="1" dirty="0"/>
              <a:t>(UK, 2023)</a:t>
            </a:r>
            <a:endParaRPr lang="en-GB" sz="11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100" b="1" dirty="0"/>
              <a:t>Directors &amp; Boards</a:t>
            </a:r>
            <a:r>
              <a:rPr lang="en-GB" sz="1100" dirty="0"/>
              <a:t> </a:t>
            </a:r>
            <a:r>
              <a:rPr lang="en-GB" sz="1100" i="1" dirty="0"/>
              <a:t>(US, Aug 2025)</a:t>
            </a:r>
            <a:endParaRPr lang="en-GB" sz="1100" dirty="0"/>
          </a:p>
        </p:txBody>
      </p:sp>
      <p:sp>
        <p:nvSpPr>
          <p:cNvPr id="305" name="Google Shape;305;g364282b6af3_0_496">
            <a:extLst>
              <a:ext uri="{FF2B5EF4-FFF2-40B4-BE49-F238E27FC236}">
                <a16:creationId xmlns:a16="http://schemas.microsoft.com/office/drawing/2014/main" id="{20ACD0B3-C408-5704-1BC9-C42F130475CF}"/>
              </a:ext>
            </a:extLst>
          </p:cNvPr>
          <p:cNvSpPr/>
          <p:nvPr/>
        </p:nvSpPr>
        <p:spPr>
          <a:xfrm>
            <a:off x="6705625" y="0"/>
            <a:ext cx="24384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16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82A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364282b6af3_0_18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3479" t="18501" r="3479" b="43169"/>
          <a:stretch/>
        </p:blipFill>
        <p:spPr>
          <a:xfrm rot="10800000" flipH="1">
            <a:off x="2279650" y="3653075"/>
            <a:ext cx="6864351" cy="14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64282b6af3_0_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g364282b6af3_0_185"/>
          <p:cNvGrpSpPr/>
          <p:nvPr/>
        </p:nvGrpSpPr>
        <p:grpSpPr>
          <a:xfrm>
            <a:off x="-50" y="4605450"/>
            <a:ext cx="563700" cy="338700"/>
            <a:chOff x="-50" y="4605450"/>
            <a:chExt cx="563700" cy="338700"/>
          </a:xfrm>
        </p:grpSpPr>
        <p:sp>
          <p:nvSpPr>
            <p:cNvPr id="239" name="Google Shape;239;g364282b6af3_0_185"/>
            <p:cNvSpPr/>
            <p:nvPr/>
          </p:nvSpPr>
          <p:spPr>
            <a:xfrm rot="5400000">
              <a:off x="170050" y="4492950"/>
              <a:ext cx="223500" cy="563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DB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g364282b6af3_0_185"/>
            <p:cNvSpPr txBox="1"/>
            <p:nvPr/>
          </p:nvSpPr>
          <p:spPr>
            <a:xfrm>
              <a:off x="97450" y="4605450"/>
              <a:ext cx="36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fld id="{00000000-1234-1234-1234-123412341234}" type="slidenum">
                <a:rPr lang="en-GB" sz="1000" b="0" i="0" u="none" strike="noStrike" cap="none">
                  <a:solidFill>
                    <a:srgbClr val="1D082A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fld>
              <a:endParaRPr sz="1000" b="1" i="0" u="none" strike="noStrike" cap="none">
                <a:solidFill>
                  <a:srgbClr val="1D082A"/>
                </a:solidFill>
              </a:endParaRPr>
            </a:p>
          </p:txBody>
        </p:sp>
      </p:grpSp>
      <p:sp>
        <p:nvSpPr>
          <p:cNvPr id="241" name="Google Shape;241;g364282b6af3_0_185"/>
          <p:cNvSpPr txBox="1"/>
          <p:nvPr/>
        </p:nvSpPr>
        <p:spPr>
          <a:xfrm>
            <a:off x="1004207" y="2011050"/>
            <a:ext cx="7323364" cy="220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New Boardroom Environment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3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It’s not just about AI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3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Don’t forget </a:t>
            </a:r>
            <a:r>
              <a:rPr lang="en-GB" sz="23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data, people and change management</a:t>
            </a:r>
            <a:endParaRPr sz="230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6EB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6EB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634</Words>
  <Application>Microsoft Office PowerPoint</Application>
  <PresentationFormat>On-screen Show (16:9)</PresentationFormat>
  <Paragraphs>159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Georgia</vt:lpstr>
      <vt:lpstr>Wingdings</vt:lpstr>
      <vt:lpstr>Simple Light</vt:lpstr>
      <vt:lpstr>Simple Light</vt:lpstr>
      <vt:lpstr>PowerPoint Presentation</vt:lpstr>
      <vt:lpstr>What can you expect to learn today?</vt:lpstr>
      <vt:lpstr>About the speaker:</vt:lpstr>
      <vt:lpstr>The Default State</vt:lpstr>
      <vt:lpstr>The Impact on Board Effectiveness</vt:lpstr>
      <vt:lpstr>Why is AI a Driving Force?</vt:lpstr>
      <vt:lpstr>What the CAIBE Research Shows</vt:lpstr>
      <vt:lpstr>Similar Patterns in Other Research</vt:lpstr>
      <vt:lpstr>PowerPoint Presentation</vt:lpstr>
      <vt:lpstr>Data &amp; Technology</vt:lpstr>
      <vt:lpstr>People &amp; Team Changes</vt:lpstr>
      <vt:lpstr>Board Support Redefined</vt:lpstr>
      <vt:lpstr>Phased Rollout Approach</vt:lpstr>
      <vt:lpstr>Example: Knowledge Base</vt:lpstr>
      <vt:lpstr>Example: Boardroom Agents</vt:lpstr>
      <vt:lpstr>Example: Education &amp; Training</vt:lpstr>
      <vt:lpstr>Practical Steps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Agentia</dc:creator>
  <cp:lastModifiedBy>Paul Stark</cp:lastModifiedBy>
  <cp:revision>11</cp:revision>
  <dcterms:modified xsi:type="dcterms:W3CDTF">2025-10-01T13:17:57Z</dcterms:modified>
</cp:coreProperties>
</file>