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6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40">
          <p15:clr>
            <a:srgbClr val="9AA0A6"/>
          </p15:clr>
        </p15:guide>
        <p15:guide id="2" orient="horz" pos="2871">
          <p15:clr>
            <a:srgbClr val="9AA0A6"/>
          </p15:clr>
        </p15:guide>
        <p15:guide id="3" pos="2228">
          <p15:clr>
            <a:srgbClr val="9AA0A6"/>
          </p15:clr>
        </p15:guide>
        <p15:guide id="4" orient="horz" pos="341">
          <p15:clr>
            <a:srgbClr val="9AA0A6"/>
          </p15:clr>
        </p15:guide>
        <p15:guide id="5" orient="horz" pos="1099">
          <p15:clr>
            <a:srgbClr val="9AA0A6"/>
          </p15:clr>
        </p15:guide>
        <p15:guide id="6" orient="horz" pos="2526">
          <p15:clr>
            <a:srgbClr val="9AA0A6"/>
          </p15:clr>
        </p15:guide>
        <p15:guide id="7" pos="53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6"/>
  </p:normalViewPr>
  <p:slideViewPr>
    <p:cSldViewPr snapToGrid="0">
      <p:cViewPr varScale="1">
        <p:scale>
          <a:sx n="138" d="100"/>
          <a:sy n="138" d="100"/>
        </p:scale>
        <p:origin x="880" y="176"/>
      </p:cViewPr>
      <p:guideLst>
        <p:guide pos="440"/>
        <p:guide orient="horz" pos="2871"/>
        <p:guide pos="2228"/>
        <p:guide orient="horz" pos="341"/>
        <p:guide orient="horz" pos="1099"/>
        <p:guide orient="horz" pos="2526"/>
        <p:guide pos="5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8be6c9d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8be6c9d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6b9b2e6a5a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6b9b2e6a5a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20f365e99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20f365e99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21aaa259e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21aaa259e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df7f46902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df7f46902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df7f469020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df7f469020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94118"/>
              </a:lnSpc>
              <a:spcBef>
                <a:spcPts val="0"/>
              </a:spcBef>
              <a:spcAft>
                <a:spcPts val="4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</a:rPr>
              <a:t>Any board member’s worst nightmare is to have to sift through a lengthy document and still not understand the purpose and outcomes sought halfway through reading it.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21aaa259e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21aaa259e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94118"/>
              </a:lnSpc>
              <a:spcBef>
                <a:spcPts val="0"/>
              </a:spcBef>
              <a:spcAft>
                <a:spcPts val="4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</a:rPr>
              <a:t>Any board member’s worst nightmare is to have to sift through a lengthy document and still not understand the purpose and outcomes sought halfway through reading it.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df7f469020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df7f469020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94118"/>
              </a:lnSpc>
              <a:spcBef>
                <a:spcPts val="0"/>
              </a:spcBef>
              <a:spcAft>
                <a:spcPts val="4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</a:rPr>
              <a:t>Any board member’s worst nightmare is to have to sift through a lengthy document and still not understand the purpose and outcomes sought halfway through reading it.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21aaa259e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21aaa259e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df7f469020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df7f469020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df7f469020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df7f469020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6b9b2e6a5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16b9b2e6a5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21aaa259e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21aaa259e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20f365e99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20f365e99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20f365e99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20f365e99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df7f469020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df7f469020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20f365e99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220f365e99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6b9b2e6a5a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6b9b2e6a5a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df7f469020_2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df7f469020_2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6b9b2e6a5a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g16b9b2e6a5a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1df7f469020_2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6" name="Google Shape;706;g1df7f469020_2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6b9b2e6a5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16b9b2e6a5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1aaa259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21aaa259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69c3df8a1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69c3df8a1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1338c517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1338c517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21aaa259e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21aaa259e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8be6c9d4d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f8be6c9d4d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1aaa259e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21aaa259e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">
          <p15:clr>
            <a:srgbClr val="FA7B17"/>
          </p15:clr>
        </p15:guide>
        <p15:guide id="2" pos="151">
          <p15:clr>
            <a:srgbClr val="FA7B17"/>
          </p15:clr>
        </p15:guide>
        <p15:guide id="3" orient="horz" pos="497">
          <p15:clr>
            <a:srgbClr val="FA7B17"/>
          </p15:clr>
        </p15:guide>
        <p15:guide id="4" pos="923">
          <p15:clr>
            <a:srgbClr val="FA7B17"/>
          </p15:clr>
        </p15:guide>
        <p15:guide id="5" pos="431">
          <p15:clr>
            <a:srgbClr val="FA7B17"/>
          </p15:clr>
        </p15:guide>
        <p15:guide id="6" orient="horz" pos="3037">
          <p15:clr>
            <a:srgbClr val="FA7B17"/>
          </p15:clr>
        </p15:guide>
        <p15:guide id="7" pos="5616">
          <p15:clr>
            <a:srgbClr val="FA7B17"/>
          </p15:clr>
        </p15:guide>
        <p15:guide id="8" orient="horz" pos="2964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0" y="0"/>
            <a:ext cx="9181800" cy="5143500"/>
          </a:xfrm>
          <a:prstGeom prst="rect">
            <a:avLst/>
          </a:prstGeom>
          <a:solidFill>
            <a:srgbClr val="1D08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84500" y="1098100"/>
            <a:ext cx="3299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6F2"/>
              </a:buClr>
              <a:buSzPts val="3100"/>
              <a:buFont typeface="Georgia"/>
              <a:buNone/>
              <a:defRPr sz="3100">
                <a:solidFill>
                  <a:srgbClr val="F7F6F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1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684500" y="1098100"/>
            <a:ext cx="3299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3100"/>
              <a:buFont typeface="Georgia"/>
              <a:buNone/>
              <a:defRPr sz="31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710025" y="2300175"/>
            <a:ext cx="33243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723825" y="3047125"/>
            <a:ext cx="33243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  <a:defRPr sz="1000">
                <a:solidFill>
                  <a:srgbClr val="1D082A"/>
                </a:solidFill>
              </a:defRPr>
            </a:lvl1pPr>
            <a:lvl2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○"/>
              <a:defRPr sz="1000">
                <a:solidFill>
                  <a:srgbClr val="1D082A"/>
                </a:solidFill>
              </a:defRPr>
            </a:lvl2pPr>
            <a:lvl3pPr marL="137160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■"/>
              <a:defRPr sz="1000">
                <a:solidFill>
                  <a:srgbClr val="1D082A"/>
                </a:solidFill>
              </a:defRPr>
            </a:lvl3pPr>
            <a:lvl4pPr marL="1828800" lvl="3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  <a:defRPr sz="1000">
                <a:solidFill>
                  <a:srgbClr val="1D082A"/>
                </a:solidFill>
              </a:defRPr>
            </a:lvl4pPr>
            <a:lvl5pPr marL="2286000" lvl="4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○"/>
              <a:defRPr sz="1000">
                <a:solidFill>
                  <a:srgbClr val="1D082A"/>
                </a:solidFill>
              </a:defRPr>
            </a:lvl5pPr>
            <a:lvl6pPr marL="2743200" lvl="5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■"/>
              <a:defRPr sz="1000">
                <a:solidFill>
                  <a:srgbClr val="1D082A"/>
                </a:solidFill>
              </a:defRPr>
            </a:lvl6pPr>
            <a:lvl7pPr marL="3200400" lvl="6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  <a:defRPr sz="1000">
                <a:solidFill>
                  <a:srgbClr val="1D082A"/>
                </a:solidFill>
              </a:defRPr>
            </a:lvl7pPr>
            <a:lvl8pPr marL="365760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○"/>
              <a:defRPr sz="1000">
                <a:solidFill>
                  <a:srgbClr val="1D082A"/>
                </a:solidFill>
              </a:defRPr>
            </a:lvl8pPr>
            <a:lvl9pPr marL="411480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■"/>
              <a:defRPr sz="1000">
                <a:solidFill>
                  <a:srgbClr val="1D082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">
          <p15:clr>
            <a:srgbClr val="FA7B17"/>
          </p15:clr>
        </p15:guide>
        <p15:guide id="2" pos="151">
          <p15:clr>
            <a:srgbClr val="FA7B17"/>
          </p15:clr>
        </p15:guide>
        <p15:guide id="3" orient="horz" pos="497">
          <p15:clr>
            <a:srgbClr val="FA7B17"/>
          </p15:clr>
        </p15:guide>
        <p15:guide id="4" pos="923">
          <p15:clr>
            <a:srgbClr val="FA7B17"/>
          </p15:clr>
        </p15:guide>
        <p15:guide id="5" pos="431">
          <p15:clr>
            <a:srgbClr val="FA7B17"/>
          </p15:clr>
        </p15:guide>
        <p15:guide id="6" orient="horz" pos="3037">
          <p15:clr>
            <a:srgbClr val="FA7B17"/>
          </p15:clr>
        </p15:guide>
        <p15:guide id="7" pos="5616">
          <p15:clr>
            <a:srgbClr val="FA7B17"/>
          </p15:clr>
        </p15:guide>
        <p15:guide id="8" orient="horz" pos="2964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/>
          <p:nvPr/>
        </p:nvSpPr>
        <p:spPr>
          <a:xfrm>
            <a:off x="0" y="0"/>
            <a:ext cx="9181800" cy="5143500"/>
          </a:xfrm>
          <a:prstGeom prst="rect">
            <a:avLst/>
          </a:prstGeom>
          <a:solidFill>
            <a:srgbClr val="1D08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684500" y="1098100"/>
            <a:ext cx="3299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6F2"/>
              </a:buClr>
              <a:buSzPts val="3100"/>
              <a:buFont typeface="Georgia"/>
              <a:buNone/>
              <a:defRPr sz="3100">
                <a:solidFill>
                  <a:srgbClr val="F7F6F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74" name="Google Shape;7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684500" y="1098100"/>
            <a:ext cx="3299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3100"/>
              <a:buFont typeface="Georgia"/>
              <a:buNone/>
              <a:defRPr sz="31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710025" y="2300175"/>
            <a:ext cx="33243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2"/>
          </p:nvPr>
        </p:nvSpPr>
        <p:spPr>
          <a:xfrm>
            <a:off x="723825" y="3047125"/>
            <a:ext cx="33243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  <a:defRPr sz="1000">
                <a:solidFill>
                  <a:srgbClr val="1D082A"/>
                </a:solidFill>
              </a:defRPr>
            </a:lvl1pPr>
            <a:lvl2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○"/>
              <a:defRPr sz="1000">
                <a:solidFill>
                  <a:srgbClr val="1D082A"/>
                </a:solidFill>
              </a:defRPr>
            </a:lvl2pPr>
            <a:lvl3pPr marL="137160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■"/>
              <a:defRPr sz="1000">
                <a:solidFill>
                  <a:srgbClr val="1D082A"/>
                </a:solidFill>
              </a:defRPr>
            </a:lvl3pPr>
            <a:lvl4pPr marL="1828800" lvl="3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  <a:defRPr sz="1000">
                <a:solidFill>
                  <a:srgbClr val="1D082A"/>
                </a:solidFill>
              </a:defRPr>
            </a:lvl4pPr>
            <a:lvl5pPr marL="2286000" lvl="4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○"/>
              <a:defRPr sz="1000">
                <a:solidFill>
                  <a:srgbClr val="1D082A"/>
                </a:solidFill>
              </a:defRPr>
            </a:lvl5pPr>
            <a:lvl6pPr marL="2743200" lvl="5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■"/>
              <a:defRPr sz="1000">
                <a:solidFill>
                  <a:srgbClr val="1D082A"/>
                </a:solidFill>
              </a:defRPr>
            </a:lvl6pPr>
            <a:lvl7pPr marL="3200400" lvl="6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  <a:defRPr sz="1000">
                <a:solidFill>
                  <a:srgbClr val="1D082A"/>
                </a:solidFill>
              </a:defRPr>
            </a:lvl7pPr>
            <a:lvl8pPr marL="365760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○"/>
              <a:defRPr sz="1000">
                <a:solidFill>
                  <a:srgbClr val="1D082A"/>
                </a:solidFill>
              </a:defRPr>
            </a:lvl8pPr>
            <a:lvl9pPr marL="411480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■"/>
              <a:defRPr sz="1000">
                <a:solidFill>
                  <a:srgbClr val="1D082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">
          <p15:clr>
            <a:srgbClr val="FA7B17"/>
          </p15:clr>
        </p15:guide>
        <p15:guide id="2" pos="151">
          <p15:clr>
            <a:srgbClr val="FA7B17"/>
          </p15:clr>
        </p15:guide>
        <p15:guide id="3" orient="horz" pos="497">
          <p15:clr>
            <a:srgbClr val="FA7B17"/>
          </p15:clr>
        </p15:guide>
        <p15:guide id="4" pos="923">
          <p15:clr>
            <a:srgbClr val="FA7B17"/>
          </p15:clr>
        </p15:guide>
        <p15:guide id="5" pos="431">
          <p15:clr>
            <a:srgbClr val="FA7B17"/>
          </p15:clr>
        </p15:guide>
        <p15:guide id="6" orient="horz" pos="3037">
          <p15:clr>
            <a:srgbClr val="FA7B17"/>
          </p15:clr>
        </p15:guide>
        <p15:guide id="7" pos="5616">
          <p15:clr>
            <a:srgbClr val="FA7B17"/>
          </p15:clr>
        </p15:guide>
        <p15:guide id="8" orient="horz" pos="2964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being-a-company-directo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s://www.cro.ie/en-ie/Search-Results?sb-search=directors+duties&amp;sb-bhvr=108&amp;sb-logid=503578-rnhzzt88pt0178hq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82A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122" name="Google Shape;122;p30"/>
          <p:cNvSpPr txBox="1"/>
          <p:nvPr/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rgbClr val="000000"/>
              </a:solidFill>
            </a:endParaRPr>
          </a:p>
        </p:txBody>
      </p:sp>
      <p:pic>
        <p:nvPicPr>
          <p:cNvPr id="123" name="Google Shape;12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0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0"/>
          <p:cNvSpPr txBox="1"/>
          <p:nvPr/>
        </p:nvSpPr>
        <p:spPr>
          <a:xfrm>
            <a:off x="1056125" y="1389300"/>
            <a:ext cx="5119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00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>
                <a:solidFill>
                  <a:srgbClr val="F7F6F2"/>
                </a:solidFill>
                <a:latin typeface="Georgia"/>
                <a:ea typeface="Georgia"/>
                <a:cs typeface="Georgia"/>
                <a:sym typeface="Georgia"/>
              </a:rPr>
              <a:t>Corporate Governance </a:t>
            </a:r>
            <a:endParaRPr sz="3100">
              <a:solidFill>
                <a:srgbClr val="F7F6F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>
                <a:solidFill>
                  <a:srgbClr val="F7F6F2"/>
                </a:solidFill>
                <a:latin typeface="Georgia"/>
                <a:ea typeface="Georgia"/>
                <a:cs typeface="Georgia"/>
                <a:sym typeface="Georgia"/>
              </a:rPr>
              <a:t>for Start Ups </a:t>
            </a:r>
            <a:endParaRPr sz="3100" b="0" i="0" u="none" strike="noStrike" cap="none">
              <a:solidFill>
                <a:srgbClr val="F7F6F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Google Shape;125;p30"/>
          <p:cNvSpPr txBox="1"/>
          <p:nvPr/>
        </p:nvSpPr>
        <p:spPr>
          <a:xfrm>
            <a:off x="1056124" y="3260300"/>
            <a:ext cx="4444800" cy="11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D88DCA"/>
                </a:solidFill>
                <a:latin typeface="Arial"/>
                <a:ea typeface="Arial"/>
                <a:cs typeface="Arial"/>
                <a:sym typeface="Arial"/>
              </a:rPr>
              <a:t>David W Duffy</a:t>
            </a:r>
            <a:endParaRPr sz="1500" b="1" i="0" u="none" strike="noStrike" cap="none">
              <a:solidFill>
                <a:srgbClr val="D88DC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rPr>
              <a:t>Co-Founder &amp; </a:t>
            </a:r>
            <a:r>
              <a:rPr lang="en-GB" sz="1500">
                <a:solidFill>
                  <a:srgbClr val="F7F6F2"/>
                </a:solidFill>
              </a:rPr>
              <a:t>Chair</a:t>
            </a:r>
            <a:endParaRPr sz="1500" b="0" i="0" u="none" strike="noStrike" cap="none">
              <a:solidFill>
                <a:srgbClr val="F7F6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rPr>
              <a:t>The Corporate Governance Institute</a:t>
            </a:r>
            <a:endParaRPr sz="1500" b="0" i="0" u="none" strike="noStrike" cap="none">
              <a:solidFill>
                <a:srgbClr val="F7F6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6EB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0"/>
          <p:cNvSpPr txBox="1"/>
          <p:nvPr/>
        </p:nvSpPr>
        <p:spPr>
          <a:xfrm>
            <a:off x="1056136" y="4326900"/>
            <a:ext cx="36516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dirty="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3 September 2025</a:t>
            </a:r>
            <a:endParaRPr sz="1600" b="0" i="0" u="none" strike="noStrike" cap="none" dirty="0">
              <a:solidFill>
                <a:srgbClr val="006E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7" name="Google Shape;12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376" y="363150"/>
            <a:ext cx="1585349" cy="6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6811" y="869300"/>
            <a:ext cx="3883624" cy="280144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9"/>
          <p:cNvSpPr txBox="1"/>
          <p:nvPr/>
        </p:nvSpPr>
        <p:spPr>
          <a:xfrm>
            <a:off x="4992475" y="869300"/>
            <a:ext cx="3747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4F3EE"/>
                </a:solidFill>
              </a:rPr>
              <a:t>Level of Governance Awareness</a:t>
            </a:r>
            <a:endParaRPr sz="1100">
              <a:solidFill>
                <a:srgbClr val="F4F3EE"/>
              </a:solidFill>
            </a:endParaRPr>
          </a:p>
        </p:txBody>
      </p:sp>
      <p:sp>
        <p:nvSpPr>
          <p:cNvPr id="257" name="Google Shape;257;p39"/>
          <p:cNvSpPr txBox="1"/>
          <p:nvPr/>
        </p:nvSpPr>
        <p:spPr>
          <a:xfrm>
            <a:off x="4983996" y="1211529"/>
            <a:ext cx="873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EFEDE9"/>
                </a:solidFill>
              </a:rPr>
              <a:t>Unaware</a:t>
            </a:r>
            <a:endParaRPr sz="900">
              <a:solidFill>
                <a:srgbClr val="EFEDE9"/>
              </a:solidFill>
            </a:endParaRPr>
          </a:p>
        </p:txBody>
      </p:sp>
      <p:sp>
        <p:nvSpPr>
          <p:cNvPr id="258" name="Google Shape;258;p39"/>
          <p:cNvSpPr txBox="1"/>
          <p:nvPr/>
        </p:nvSpPr>
        <p:spPr>
          <a:xfrm>
            <a:off x="5748474" y="1211525"/>
            <a:ext cx="719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F4F3EE"/>
                </a:solidFill>
              </a:rPr>
              <a:t>Aware</a:t>
            </a:r>
            <a:endParaRPr sz="900">
              <a:solidFill>
                <a:srgbClr val="F4F3EE"/>
              </a:solidFill>
            </a:endParaRPr>
          </a:p>
        </p:txBody>
      </p:sp>
      <p:sp>
        <p:nvSpPr>
          <p:cNvPr id="259" name="Google Shape;259;p39"/>
          <p:cNvSpPr txBox="1"/>
          <p:nvPr/>
        </p:nvSpPr>
        <p:spPr>
          <a:xfrm>
            <a:off x="6508974" y="1211529"/>
            <a:ext cx="719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F4F3EE"/>
                </a:solidFill>
              </a:rPr>
              <a:t>Reactive</a:t>
            </a:r>
            <a:endParaRPr sz="900">
              <a:solidFill>
                <a:srgbClr val="F4F3EE"/>
              </a:solidFill>
            </a:endParaRPr>
          </a:p>
        </p:txBody>
      </p:sp>
      <p:sp>
        <p:nvSpPr>
          <p:cNvPr id="260" name="Google Shape;260;p39"/>
          <p:cNvSpPr txBox="1"/>
          <p:nvPr/>
        </p:nvSpPr>
        <p:spPr>
          <a:xfrm>
            <a:off x="7269492" y="1211529"/>
            <a:ext cx="76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F4F3EE"/>
                </a:solidFill>
              </a:rPr>
              <a:t>Proactive</a:t>
            </a:r>
            <a:endParaRPr sz="900">
              <a:solidFill>
                <a:srgbClr val="F4F3EE"/>
              </a:solidFill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8063646" y="1211529"/>
            <a:ext cx="76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F4F3EE"/>
                </a:solidFill>
              </a:rPr>
              <a:t>Effective</a:t>
            </a:r>
            <a:endParaRPr sz="900">
              <a:solidFill>
                <a:srgbClr val="F4F3EE"/>
              </a:solidFill>
            </a:endParaRPr>
          </a:p>
        </p:txBody>
      </p:sp>
      <p:sp>
        <p:nvSpPr>
          <p:cNvPr id="262" name="Google Shape;262;p39"/>
          <p:cNvSpPr txBox="1"/>
          <p:nvPr/>
        </p:nvSpPr>
        <p:spPr>
          <a:xfrm>
            <a:off x="3754050" y="1989975"/>
            <a:ext cx="123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1D082A"/>
                </a:solidFill>
              </a:rPr>
              <a:t>Sophisticated</a:t>
            </a:r>
            <a:endParaRPr sz="1200" b="1">
              <a:solidFill>
                <a:srgbClr val="1D082A"/>
              </a:solidFill>
            </a:endParaRPr>
          </a:p>
        </p:txBody>
      </p:sp>
      <p:sp>
        <p:nvSpPr>
          <p:cNvPr id="263" name="Google Shape;263;p39"/>
          <p:cNvSpPr txBox="1"/>
          <p:nvPr/>
        </p:nvSpPr>
        <p:spPr>
          <a:xfrm>
            <a:off x="3805200" y="2668212"/>
            <a:ext cx="112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1D082A"/>
                </a:solidFill>
              </a:rPr>
              <a:t>Mature</a:t>
            </a:r>
            <a:endParaRPr sz="1200" b="1">
              <a:solidFill>
                <a:srgbClr val="1D082A"/>
              </a:solidFill>
            </a:endParaRPr>
          </a:p>
        </p:txBody>
      </p:sp>
      <p:sp>
        <p:nvSpPr>
          <p:cNvPr id="264" name="Google Shape;264;p39"/>
          <p:cNvSpPr txBox="1"/>
          <p:nvPr/>
        </p:nvSpPr>
        <p:spPr>
          <a:xfrm>
            <a:off x="3805200" y="3346449"/>
            <a:ext cx="112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1D082A"/>
                </a:solidFill>
              </a:rPr>
              <a:t>Immature</a:t>
            </a:r>
            <a:endParaRPr sz="1200" b="1">
              <a:solidFill>
                <a:srgbClr val="1D082A"/>
              </a:solidFill>
            </a:endParaRPr>
          </a:p>
        </p:txBody>
      </p:sp>
      <p:cxnSp>
        <p:nvCxnSpPr>
          <p:cNvPr id="265" name="Google Shape;265;p39"/>
          <p:cNvCxnSpPr/>
          <p:nvPr/>
        </p:nvCxnSpPr>
        <p:spPr>
          <a:xfrm rot="10800000">
            <a:off x="4366950" y="2325494"/>
            <a:ext cx="4200" cy="376500"/>
          </a:xfrm>
          <a:prstGeom prst="straightConnector1">
            <a:avLst/>
          </a:prstGeom>
          <a:noFill/>
          <a:ln w="9525" cap="flat" cmpd="sng">
            <a:solidFill>
              <a:srgbClr val="1D082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6" name="Google Shape;266;p39"/>
          <p:cNvCxnSpPr/>
          <p:nvPr/>
        </p:nvCxnSpPr>
        <p:spPr>
          <a:xfrm flipH="1">
            <a:off x="4366950" y="3003731"/>
            <a:ext cx="4200" cy="376500"/>
          </a:xfrm>
          <a:prstGeom prst="straightConnector1">
            <a:avLst/>
          </a:prstGeom>
          <a:noFill/>
          <a:ln w="9525" cap="flat" cmpd="sng">
            <a:solidFill>
              <a:srgbClr val="1D082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7" name="Google Shape;267;p39"/>
          <p:cNvCxnSpPr/>
          <p:nvPr/>
        </p:nvCxnSpPr>
        <p:spPr>
          <a:xfrm rot="10800000" flipH="1">
            <a:off x="5324984" y="3303581"/>
            <a:ext cx="767700" cy="120000"/>
          </a:xfrm>
          <a:prstGeom prst="straightConnector1">
            <a:avLst/>
          </a:prstGeom>
          <a:noFill/>
          <a:ln w="38100" cap="flat" cmpd="sng">
            <a:solidFill>
              <a:srgbClr val="F4F3E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39"/>
          <p:cNvCxnSpPr/>
          <p:nvPr/>
        </p:nvCxnSpPr>
        <p:spPr>
          <a:xfrm rot="10800000" flipH="1">
            <a:off x="6171817" y="3007907"/>
            <a:ext cx="681900" cy="270900"/>
          </a:xfrm>
          <a:prstGeom prst="straightConnector1">
            <a:avLst/>
          </a:prstGeom>
          <a:noFill/>
          <a:ln w="38100" cap="flat" cmpd="sng">
            <a:solidFill>
              <a:srgbClr val="F4F3E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39"/>
          <p:cNvCxnSpPr/>
          <p:nvPr/>
        </p:nvCxnSpPr>
        <p:spPr>
          <a:xfrm rot="10800000" flipH="1">
            <a:off x="6936210" y="2625736"/>
            <a:ext cx="640200" cy="332100"/>
          </a:xfrm>
          <a:prstGeom prst="straightConnector1">
            <a:avLst/>
          </a:prstGeom>
          <a:noFill/>
          <a:ln w="38100" cap="flat" cmpd="sng">
            <a:solidFill>
              <a:srgbClr val="F4F3E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39"/>
          <p:cNvCxnSpPr/>
          <p:nvPr/>
        </p:nvCxnSpPr>
        <p:spPr>
          <a:xfrm rot="10800000" flipH="1">
            <a:off x="7637052" y="1853566"/>
            <a:ext cx="588000" cy="711000"/>
          </a:xfrm>
          <a:prstGeom prst="straightConnector1">
            <a:avLst/>
          </a:prstGeom>
          <a:noFill/>
          <a:ln w="38100" cap="flat" cmpd="sng">
            <a:solidFill>
              <a:srgbClr val="F4F3E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1" name="Google Shape;271;p39"/>
          <p:cNvSpPr/>
          <p:nvPr/>
        </p:nvSpPr>
        <p:spPr>
          <a:xfrm>
            <a:off x="6081804" y="3225020"/>
            <a:ext cx="120000" cy="1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9"/>
          <p:cNvSpPr/>
          <p:nvPr/>
        </p:nvSpPr>
        <p:spPr>
          <a:xfrm>
            <a:off x="6834970" y="2921808"/>
            <a:ext cx="120000" cy="1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9"/>
          <p:cNvSpPr/>
          <p:nvPr/>
        </p:nvSpPr>
        <p:spPr>
          <a:xfrm>
            <a:off x="7550670" y="2546608"/>
            <a:ext cx="120000" cy="1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9"/>
          <p:cNvSpPr/>
          <p:nvPr/>
        </p:nvSpPr>
        <p:spPr>
          <a:xfrm>
            <a:off x="5246419" y="3360007"/>
            <a:ext cx="120000" cy="1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9"/>
          <p:cNvSpPr/>
          <p:nvPr/>
        </p:nvSpPr>
        <p:spPr>
          <a:xfrm>
            <a:off x="8198921" y="1759958"/>
            <a:ext cx="120000" cy="1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9"/>
          <p:cNvSpPr/>
          <p:nvPr/>
        </p:nvSpPr>
        <p:spPr>
          <a:xfrm>
            <a:off x="4992475" y="3639225"/>
            <a:ext cx="681900" cy="1001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9"/>
          <p:cNvSpPr/>
          <p:nvPr/>
        </p:nvSpPr>
        <p:spPr>
          <a:xfrm>
            <a:off x="5763425" y="3639225"/>
            <a:ext cx="681900" cy="100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9"/>
          <p:cNvSpPr/>
          <p:nvPr/>
        </p:nvSpPr>
        <p:spPr>
          <a:xfrm>
            <a:off x="6542600" y="3639225"/>
            <a:ext cx="651900" cy="100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9"/>
          <p:cNvSpPr/>
          <p:nvPr/>
        </p:nvSpPr>
        <p:spPr>
          <a:xfrm>
            <a:off x="7303475" y="3639225"/>
            <a:ext cx="681900" cy="100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9"/>
          <p:cNvSpPr/>
          <p:nvPr/>
        </p:nvSpPr>
        <p:spPr>
          <a:xfrm>
            <a:off x="8064375" y="3639225"/>
            <a:ext cx="719100" cy="100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9"/>
          <p:cNvSpPr txBox="1"/>
          <p:nvPr/>
        </p:nvSpPr>
        <p:spPr>
          <a:xfrm>
            <a:off x="5004175" y="3647053"/>
            <a:ext cx="640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/>
              <a:t>1 or 2</a:t>
            </a:r>
            <a:endParaRPr sz="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/>
              <a:t>Directors usually the founders</a:t>
            </a:r>
            <a:endParaRPr sz="700" dirty="0"/>
          </a:p>
        </p:txBody>
      </p:sp>
      <p:sp>
        <p:nvSpPr>
          <p:cNvPr id="282" name="Google Shape;282;p39"/>
          <p:cNvSpPr txBox="1"/>
          <p:nvPr/>
        </p:nvSpPr>
        <p:spPr>
          <a:xfrm>
            <a:off x="5763435" y="3639228"/>
            <a:ext cx="681900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/>
              <a:t>2-3 Directors</a:t>
            </a:r>
            <a:endParaRPr sz="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/>
              <a:t>1 NED</a:t>
            </a:r>
            <a:endParaRPr sz="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/>
              <a:t>Board</a:t>
            </a:r>
            <a:endParaRPr sz="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/>
              <a:t>1 Advisor</a:t>
            </a:r>
            <a:endParaRPr sz="700" dirty="0"/>
          </a:p>
        </p:txBody>
      </p:sp>
      <p:sp>
        <p:nvSpPr>
          <p:cNvPr id="283" name="Google Shape;283;p39"/>
          <p:cNvSpPr txBox="1"/>
          <p:nvPr/>
        </p:nvSpPr>
        <p:spPr>
          <a:xfrm>
            <a:off x="6533448" y="3647053"/>
            <a:ext cx="6819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/>
              <a:t>3 Directors</a:t>
            </a:r>
            <a:endParaRPr sz="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/>
              <a:t>1-2 NEDs</a:t>
            </a:r>
            <a:endParaRPr sz="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</p:txBody>
      </p:sp>
      <p:sp>
        <p:nvSpPr>
          <p:cNvPr id="284" name="Google Shape;284;p39"/>
          <p:cNvSpPr txBox="1"/>
          <p:nvPr/>
        </p:nvSpPr>
        <p:spPr>
          <a:xfrm>
            <a:off x="7277719" y="3647053"/>
            <a:ext cx="681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/>
              <a:t>Independent</a:t>
            </a:r>
            <a:endParaRPr sz="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/>
              <a:t>Chair</a:t>
            </a:r>
            <a:endParaRPr sz="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/>
              <a:t>3-4 Directors</a:t>
            </a:r>
            <a:endParaRPr sz="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/>
              <a:t>1-2 NEDs</a:t>
            </a:r>
            <a:endParaRPr sz="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/>
              <a:t>Board</a:t>
            </a:r>
            <a:endParaRPr sz="700" dirty="0"/>
          </a:p>
        </p:txBody>
      </p:sp>
      <p:sp>
        <p:nvSpPr>
          <p:cNvPr id="285" name="Google Shape;285;p39"/>
          <p:cNvSpPr txBox="1"/>
          <p:nvPr/>
        </p:nvSpPr>
        <p:spPr>
          <a:xfrm>
            <a:off x="8042856" y="3647047"/>
            <a:ext cx="68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Board &amp; Committee structure excess of NEDs over executives</a:t>
            </a:r>
            <a:endParaRPr sz="700"/>
          </a:p>
        </p:txBody>
      </p:sp>
      <p:sp>
        <p:nvSpPr>
          <p:cNvPr id="286" name="Google Shape;286;p39"/>
          <p:cNvSpPr/>
          <p:nvPr/>
        </p:nvSpPr>
        <p:spPr>
          <a:xfrm>
            <a:off x="5017775" y="3063710"/>
            <a:ext cx="564900" cy="310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9"/>
          <p:cNvSpPr/>
          <p:nvPr/>
        </p:nvSpPr>
        <p:spPr>
          <a:xfrm>
            <a:off x="5868119" y="2957843"/>
            <a:ext cx="499800" cy="2748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9"/>
          <p:cNvSpPr/>
          <p:nvPr/>
        </p:nvSpPr>
        <p:spPr>
          <a:xfrm>
            <a:off x="6623322" y="2630796"/>
            <a:ext cx="543300" cy="300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9"/>
          <p:cNvSpPr/>
          <p:nvPr/>
        </p:nvSpPr>
        <p:spPr>
          <a:xfrm>
            <a:off x="7328127" y="2246606"/>
            <a:ext cx="564900" cy="300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9"/>
          <p:cNvSpPr txBox="1"/>
          <p:nvPr/>
        </p:nvSpPr>
        <p:spPr>
          <a:xfrm>
            <a:off x="5017765" y="3066163"/>
            <a:ext cx="606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Start Up</a:t>
            </a:r>
            <a:endParaRPr sz="800"/>
          </a:p>
        </p:txBody>
      </p:sp>
      <p:sp>
        <p:nvSpPr>
          <p:cNvPr id="291" name="Google Shape;291;p39"/>
          <p:cNvSpPr txBox="1"/>
          <p:nvPr/>
        </p:nvSpPr>
        <p:spPr>
          <a:xfrm>
            <a:off x="5815743" y="2879705"/>
            <a:ext cx="616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Funded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Start Up</a:t>
            </a:r>
            <a:endParaRPr sz="800"/>
          </a:p>
        </p:txBody>
      </p:sp>
      <p:sp>
        <p:nvSpPr>
          <p:cNvPr id="292" name="Google Shape;292;p39"/>
          <p:cNvSpPr txBox="1"/>
          <p:nvPr/>
        </p:nvSpPr>
        <p:spPr>
          <a:xfrm>
            <a:off x="6569025" y="2557401"/>
            <a:ext cx="651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Growth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Stage</a:t>
            </a:r>
            <a:endParaRPr sz="800"/>
          </a:p>
        </p:txBody>
      </p:sp>
      <p:sp>
        <p:nvSpPr>
          <p:cNvPr id="293" name="Google Shape;293;p39"/>
          <p:cNvSpPr txBox="1"/>
          <p:nvPr/>
        </p:nvSpPr>
        <p:spPr>
          <a:xfrm>
            <a:off x="7273475" y="2181050"/>
            <a:ext cx="70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Expansion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Stage</a:t>
            </a:r>
            <a:endParaRPr sz="800"/>
          </a:p>
        </p:txBody>
      </p:sp>
      <p:sp>
        <p:nvSpPr>
          <p:cNvPr id="294" name="Google Shape;294;p39"/>
          <p:cNvSpPr/>
          <p:nvPr/>
        </p:nvSpPr>
        <p:spPr>
          <a:xfrm>
            <a:off x="8033702" y="1461656"/>
            <a:ext cx="564900" cy="300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9"/>
          <p:cNvSpPr txBox="1"/>
          <p:nvPr/>
        </p:nvSpPr>
        <p:spPr>
          <a:xfrm>
            <a:off x="7992550" y="1396088"/>
            <a:ext cx="70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Mature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Stage</a:t>
            </a:r>
            <a:endParaRPr sz="800"/>
          </a:p>
        </p:txBody>
      </p:sp>
      <p:grpSp>
        <p:nvGrpSpPr>
          <p:cNvPr id="296" name="Google Shape;296;p39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297" name="Google Shape;297;p39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9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39"/>
          <p:cNvSpPr txBox="1"/>
          <p:nvPr/>
        </p:nvSpPr>
        <p:spPr>
          <a:xfrm>
            <a:off x="684500" y="2196100"/>
            <a:ext cx="2853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006EB8"/>
                </a:solidFill>
              </a:rPr>
              <a:t>There is a relationship between an organisation's stage of development and complexity of its governance</a:t>
            </a:r>
            <a:endParaRPr sz="1200">
              <a:solidFill>
                <a:srgbClr val="1D082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300">
              <a:solidFill>
                <a:srgbClr val="006EB8"/>
              </a:solidFill>
            </a:endParaRPr>
          </a:p>
        </p:txBody>
      </p:sp>
      <p:sp>
        <p:nvSpPr>
          <p:cNvPr id="300" name="Google Shape;300;p39"/>
          <p:cNvSpPr txBox="1"/>
          <p:nvPr/>
        </p:nvSpPr>
        <p:spPr>
          <a:xfrm>
            <a:off x="684500" y="1098100"/>
            <a:ext cx="32994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 sz="30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CGI’s Governance Maturity Model</a:t>
            </a:r>
            <a:endParaRPr sz="300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82A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40"/>
          <p:cNvPicPr preferRelativeResize="0"/>
          <p:nvPr/>
        </p:nvPicPr>
        <p:blipFill rotWithShape="1">
          <a:blip r:embed="rId3">
            <a:alphaModFix/>
          </a:blip>
          <a:srcRect l="19186" r="1233" b="2685"/>
          <a:stretch/>
        </p:blipFill>
        <p:spPr>
          <a:xfrm flipH="1">
            <a:off x="3006477" y="24375"/>
            <a:ext cx="6137523" cy="500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0"/>
          <p:cNvPicPr preferRelativeResize="0"/>
          <p:nvPr/>
        </p:nvPicPr>
        <p:blipFill rotWithShape="1">
          <a:blip r:embed="rId5">
            <a:alphaModFix/>
          </a:blip>
          <a:srcRect l="-5510" r="15912"/>
          <a:stretch/>
        </p:blipFill>
        <p:spPr>
          <a:xfrm>
            <a:off x="6763800" y="4097150"/>
            <a:ext cx="2380199" cy="113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0"/>
          <p:cNvSpPr txBox="1"/>
          <p:nvPr/>
        </p:nvSpPr>
        <p:spPr>
          <a:xfrm>
            <a:off x="684500" y="1783900"/>
            <a:ext cx="37038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 sz="30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Responsibilities as a Company Director and as a Leader</a:t>
            </a:r>
            <a:endParaRPr sz="3000" b="0" i="0" u="none" strike="noStrike" cap="none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09" name="Google Shape;309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40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311" name="Google Shape;311;p40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0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3" name="Google Shape;313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31275" y="291450"/>
            <a:ext cx="3103049" cy="77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700" y="22662"/>
            <a:ext cx="1780475" cy="10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1"/>
          <p:cNvSpPr txBox="1"/>
          <p:nvPr/>
        </p:nvSpPr>
        <p:spPr>
          <a:xfrm>
            <a:off x="696950" y="2278200"/>
            <a:ext cx="3712800" cy="254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The directors are effectively the agents of the company appointed by the shareholders to oversee and monitor its day-to-day activities. 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The board of directors is responsible for the strategy, oversight and governance of an organisation; and ensuring that a company meets its statutory and regulatory obligations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They delegate the day-to-day management of the organisation’s business to the executive led by the CEO.</a:t>
            </a:r>
            <a:endParaRPr sz="1150" dirty="0"/>
          </a:p>
        </p:txBody>
      </p:sp>
      <p:sp>
        <p:nvSpPr>
          <p:cNvPr id="320" name="Google Shape;320;p41"/>
          <p:cNvSpPr txBox="1"/>
          <p:nvPr/>
        </p:nvSpPr>
        <p:spPr>
          <a:xfrm>
            <a:off x="684500" y="1468128"/>
            <a:ext cx="3712800" cy="58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rgbClr val="006EB8"/>
                </a:solidFill>
              </a:rPr>
              <a:t>Company directors provide oversight and direction to a company on behalf of its shareholders</a:t>
            </a:r>
            <a:endParaRPr sz="1200" b="0" i="0" u="none" strike="noStrike" cap="none" dirty="0">
              <a:solidFill>
                <a:srgbClr val="1D08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1"/>
          <p:cNvSpPr txBox="1"/>
          <p:nvPr/>
        </p:nvSpPr>
        <p:spPr>
          <a:xfrm>
            <a:off x="684500" y="1098100"/>
            <a:ext cx="3299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-GB" sz="30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What is a Director?</a:t>
            </a:r>
            <a:endParaRPr sz="300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22" name="Google Shape;322;p41"/>
          <p:cNvPicPr preferRelativeResize="0"/>
          <p:nvPr/>
        </p:nvPicPr>
        <p:blipFill rotWithShape="1">
          <a:blip r:embed="rId4">
            <a:alphaModFix/>
          </a:blip>
          <a:srcRect l="39050" t="12945"/>
          <a:stretch/>
        </p:blipFill>
        <p:spPr>
          <a:xfrm>
            <a:off x="5029375" y="775700"/>
            <a:ext cx="4119997" cy="378220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1"/>
          <p:cNvSpPr txBox="1"/>
          <p:nvPr/>
        </p:nvSpPr>
        <p:spPr>
          <a:xfrm>
            <a:off x="6937375" y="3631600"/>
            <a:ext cx="2211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7F6F2"/>
                </a:solidFill>
              </a:rPr>
              <a:t>The Executive </a:t>
            </a:r>
            <a:endParaRPr sz="1500">
              <a:solidFill>
                <a:srgbClr val="F7F6F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7F6F2"/>
                </a:solidFill>
              </a:rPr>
              <a:t>Team</a:t>
            </a:r>
            <a:endParaRPr sz="1500">
              <a:solidFill>
                <a:srgbClr val="F7F6F2"/>
              </a:solidFill>
            </a:endParaRPr>
          </a:p>
        </p:txBody>
      </p:sp>
      <p:sp>
        <p:nvSpPr>
          <p:cNvPr id="324" name="Google Shape;324;p41"/>
          <p:cNvSpPr txBox="1"/>
          <p:nvPr/>
        </p:nvSpPr>
        <p:spPr>
          <a:xfrm>
            <a:off x="5289950" y="2927450"/>
            <a:ext cx="1866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7F6F2"/>
                </a:solidFill>
              </a:rPr>
              <a:t>Committees</a:t>
            </a:r>
            <a:endParaRPr sz="1500">
              <a:solidFill>
                <a:srgbClr val="F7F6F2"/>
              </a:solidFill>
            </a:endParaRPr>
          </a:p>
        </p:txBody>
      </p:sp>
      <p:sp>
        <p:nvSpPr>
          <p:cNvPr id="325" name="Google Shape;325;p41"/>
          <p:cNvSpPr txBox="1"/>
          <p:nvPr/>
        </p:nvSpPr>
        <p:spPr>
          <a:xfrm>
            <a:off x="7107771" y="2098565"/>
            <a:ext cx="1987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7F6F2"/>
                </a:solidFill>
              </a:rPr>
              <a:t>The Board</a:t>
            </a:r>
            <a:endParaRPr sz="1500">
              <a:solidFill>
                <a:srgbClr val="F7F6F2"/>
              </a:solidFill>
            </a:endParaRPr>
          </a:p>
        </p:txBody>
      </p:sp>
      <p:sp>
        <p:nvSpPr>
          <p:cNvPr id="326" name="Google Shape;326;p41"/>
          <p:cNvSpPr txBox="1"/>
          <p:nvPr/>
        </p:nvSpPr>
        <p:spPr>
          <a:xfrm>
            <a:off x="6985700" y="1001600"/>
            <a:ext cx="2158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7F6F2"/>
                </a:solidFill>
              </a:rPr>
              <a:t>Shareholder &amp;</a:t>
            </a:r>
            <a:endParaRPr sz="1500">
              <a:solidFill>
                <a:srgbClr val="F7F6F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7F6F2"/>
                </a:solidFill>
              </a:rPr>
              <a:t>Stakeholders</a:t>
            </a:r>
            <a:endParaRPr sz="1500">
              <a:solidFill>
                <a:srgbClr val="F7F6F2"/>
              </a:solidFill>
            </a:endParaRPr>
          </a:p>
        </p:txBody>
      </p:sp>
      <p:cxnSp>
        <p:nvCxnSpPr>
          <p:cNvPr id="327" name="Google Shape;327;p41"/>
          <p:cNvCxnSpPr/>
          <p:nvPr/>
        </p:nvCxnSpPr>
        <p:spPr>
          <a:xfrm rot="5400000" flipH="1">
            <a:off x="7517000" y="3101287"/>
            <a:ext cx="914100" cy="1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1D082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8" name="Google Shape;328;p41"/>
          <p:cNvCxnSpPr/>
          <p:nvPr/>
        </p:nvCxnSpPr>
        <p:spPr>
          <a:xfrm rot="10800000">
            <a:off x="7514567" y="3172312"/>
            <a:ext cx="459300" cy="7500"/>
          </a:xfrm>
          <a:prstGeom prst="straightConnector1">
            <a:avLst/>
          </a:prstGeom>
          <a:noFill/>
          <a:ln w="28575" cap="flat" cmpd="sng">
            <a:solidFill>
              <a:srgbClr val="1D082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9" name="Google Shape;329;p41"/>
          <p:cNvCxnSpPr/>
          <p:nvPr/>
        </p:nvCxnSpPr>
        <p:spPr>
          <a:xfrm rot="5400000" flipH="1">
            <a:off x="7823116" y="1811069"/>
            <a:ext cx="307500" cy="57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006EB8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30" name="Google Shape;330;p41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331" name="Google Shape;331;p41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1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700" y="22662"/>
            <a:ext cx="1780475" cy="10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2"/>
          <p:cNvSpPr txBox="1"/>
          <p:nvPr/>
        </p:nvSpPr>
        <p:spPr>
          <a:xfrm>
            <a:off x="684500" y="1588200"/>
            <a:ext cx="3712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006EB8"/>
                </a:solidFill>
              </a:rPr>
              <a:t>Your role as an individual director is to:</a:t>
            </a:r>
            <a:endParaRPr sz="1200" b="0" i="0" u="none" strike="noStrike" cap="none">
              <a:solidFill>
                <a:srgbClr val="1D08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2"/>
          <p:cNvSpPr txBox="1"/>
          <p:nvPr/>
        </p:nvSpPr>
        <p:spPr>
          <a:xfrm>
            <a:off x="684500" y="1098100"/>
            <a:ext cx="3299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-GB" sz="30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Role of a Director</a:t>
            </a:r>
            <a:endParaRPr sz="300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0" name="Google Shape;340;p42"/>
          <p:cNvSpPr/>
          <p:nvPr/>
        </p:nvSpPr>
        <p:spPr>
          <a:xfrm>
            <a:off x="707000" y="1990325"/>
            <a:ext cx="3923100" cy="1098300"/>
          </a:xfrm>
          <a:prstGeom prst="roundRect">
            <a:avLst>
              <a:gd name="adj" fmla="val 7053"/>
            </a:avLst>
          </a:prstGeom>
          <a:solidFill>
            <a:schemeClr val="lt1"/>
          </a:solidFill>
          <a:ln>
            <a:noFill/>
          </a:ln>
          <a:effectLst>
            <a:outerShdw blurRad="200025" dist="38100" dir="5400000" algn="bl" rotWithShape="0">
              <a:srgbClr val="D9D9D9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2"/>
          <p:cNvSpPr txBox="1"/>
          <p:nvPr/>
        </p:nvSpPr>
        <p:spPr>
          <a:xfrm>
            <a:off x="1281124" y="2261550"/>
            <a:ext cx="31161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GB" sz="1300">
                <a:solidFill>
                  <a:srgbClr val="1D082A"/>
                </a:solidFill>
              </a:rPr>
              <a:t>Act in the best interests of the company and not any one shareholder group.</a:t>
            </a:r>
            <a:endParaRPr sz="1300" i="0" u="none" strike="noStrike" cap="none">
              <a:solidFill>
                <a:srgbClr val="1D082A"/>
              </a:solidFill>
            </a:endParaRPr>
          </a:p>
        </p:txBody>
      </p:sp>
      <p:sp>
        <p:nvSpPr>
          <p:cNvPr id="342" name="Google Shape;342;p42"/>
          <p:cNvSpPr/>
          <p:nvPr/>
        </p:nvSpPr>
        <p:spPr>
          <a:xfrm>
            <a:off x="4725600" y="1990325"/>
            <a:ext cx="3923100" cy="1098300"/>
          </a:xfrm>
          <a:prstGeom prst="roundRect">
            <a:avLst>
              <a:gd name="adj" fmla="val 7053"/>
            </a:avLst>
          </a:prstGeom>
          <a:solidFill>
            <a:schemeClr val="lt1"/>
          </a:solidFill>
          <a:ln>
            <a:noFill/>
          </a:ln>
          <a:effectLst>
            <a:outerShdw blurRad="200025" dist="38100" dir="5400000" algn="bl" rotWithShape="0">
              <a:srgbClr val="D9D9D9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2"/>
          <p:cNvSpPr txBox="1"/>
          <p:nvPr/>
        </p:nvSpPr>
        <p:spPr>
          <a:xfrm>
            <a:off x="5299725" y="2261550"/>
            <a:ext cx="28404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None/>
            </a:pPr>
            <a:r>
              <a:rPr lang="en-GB" sz="1300">
                <a:solidFill>
                  <a:srgbClr val="1D082A"/>
                </a:solidFill>
              </a:rPr>
              <a:t>Ensure that the company’s statutory and other obligations are fulfilled.</a:t>
            </a:r>
            <a:endParaRPr sz="1300">
              <a:solidFill>
                <a:srgbClr val="1D082A"/>
              </a:solidFill>
            </a:endParaRPr>
          </a:p>
        </p:txBody>
      </p:sp>
      <p:sp>
        <p:nvSpPr>
          <p:cNvPr id="344" name="Google Shape;344;p42"/>
          <p:cNvSpPr/>
          <p:nvPr/>
        </p:nvSpPr>
        <p:spPr>
          <a:xfrm>
            <a:off x="707000" y="3180425"/>
            <a:ext cx="3923100" cy="1459200"/>
          </a:xfrm>
          <a:prstGeom prst="roundRect">
            <a:avLst>
              <a:gd name="adj" fmla="val 7053"/>
            </a:avLst>
          </a:prstGeom>
          <a:solidFill>
            <a:schemeClr val="lt1"/>
          </a:solidFill>
          <a:ln>
            <a:noFill/>
          </a:ln>
          <a:effectLst>
            <a:outerShdw blurRad="200025" dist="38100" dir="5400000" algn="bl" rotWithShape="0">
              <a:srgbClr val="D9D9D9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2"/>
          <p:cNvSpPr txBox="1"/>
          <p:nvPr/>
        </p:nvSpPr>
        <p:spPr>
          <a:xfrm>
            <a:off x="1281125" y="3451650"/>
            <a:ext cx="30255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None/>
            </a:pPr>
            <a:r>
              <a:rPr lang="en-GB" sz="1300" dirty="0">
                <a:solidFill>
                  <a:srgbClr val="1D082A"/>
                </a:solidFill>
              </a:rPr>
              <a:t>Participate in board and committee meetings to provide the oversight required and contribute to the decision making process.</a:t>
            </a:r>
            <a:endParaRPr sz="1300" dirty="0">
              <a:solidFill>
                <a:srgbClr val="1D082A"/>
              </a:solidFill>
            </a:endParaRPr>
          </a:p>
        </p:txBody>
      </p:sp>
      <p:sp>
        <p:nvSpPr>
          <p:cNvPr id="346" name="Google Shape;346;p42"/>
          <p:cNvSpPr/>
          <p:nvPr/>
        </p:nvSpPr>
        <p:spPr>
          <a:xfrm>
            <a:off x="4725600" y="3180425"/>
            <a:ext cx="3923100" cy="1459200"/>
          </a:xfrm>
          <a:prstGeom prst="roundRect">
            <a:avLst>
              <a:gd name="adj" fmla="val 7053"/>
            </a:avLst>
          </a:prstGeom>
          <a:solidFill>
            <a:schemeClr val="lt1"/>
          </a:solidFill>
          <a:ln>
            <a:noFill/>
          </a:ln>
          <a:effectLst>
            <a:outerShdw blurRad="200025" dist="38100" dir="5400000" algn="bl" rotWithShape="0">
              <a:srgbClr val="D9D9D9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2"/>
          <p:cNvSpPr txBox="1"/>
          <p:nvPr/>
        </p:nvSpPr>
        <p:spPr>
          <a:xfrm>
            <a:off x="5299725" y="3451650"/>
            <a:ext cx="28404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None/>
            </a:pPr>
            <a:r>
              <a:rPr lang="en-GB" sz="1300">
                <a:solidFill>
                  <a:srgbClr val="1D082A"/>
                </a:solidFill>
              </a:rPr>
              <a:t>Carry out your fiduciary duties.</a:t>
            </a:r>
            <a:endParaRPr sz="1300">
              <a:solidFill>
                <a:srgbClr val="1D082A"/>
              </a:solidFill>
            </a:endParaRPr>
          </a:p>
        </p:txBody>
      </p:sp>
      <p:grpSp>
        <p:nvGrpSpPr>
          <p:cNvPr id="348" name="Google Shape;348;p42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349" name="Google Shape;349;p42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2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13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1" name="Google Shape;35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825" y="2261548"/>
            <a:ext cx="200100" cy="2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825" y="3475048"/>
            <a:ext cx="200100" cy="2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0900" y="2261548"/>
            <a:ext cx="200100" cy="2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0900" y="3475048"/>
            <a:ext cx="200100" cy="2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4"/>
          <p:cNvSpPr/>
          <p:nvPr/>
        </p:nvSpPr>
        <p:spPr>
          <a:xfrm>
            <a:off x="3680800" y="2214858"/>
            <a:ext cx="5104200" cy="738900"/>
          </a:xfrm>
          <a:prstGeom prst="roundRect">
            <a:avLst>
              <a:gd name="adj" fmla="val 7053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EFEFE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>
                <a:solidFill>
                  <a:srgbClr val="1D082A"/>
                </a:solidFill>
              </a:rPr>
              <a:t>Directors may be accountable to the minority shareholders if they consider that the company is acting in an oppressive manner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381" name="Google Shape;381;p44"/>
          <p:cNvSpPr/>
          <p:nvPr/>
        </p:nvSpPr>
        <p:spPr>
          <a:xfrm>
            <a:off x="3680800" y="706500"/>
            <a:ext cx="5104200" cy="738900"/>
          </a:xfrm>
          <a:prstGeom prst="roundRect">
            <a:avLst>
              <a:gd name="adj" fmla="val 7053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EFEFE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1D082A"/>
                </a:solidFill>
              </a:rPr>
              <a:t>Comply with the relevant company legislation in the relevant jurisdiction.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382" name="Google Shape;382;p44"/>
          <p:cNvSpPr/>
          <p:nvPr/>
        </p:nvSpPr>
        <p:spPr>
          <a:xfrm>
            <a:off x="3680800" y="1460679"/>
            <a:ext cx="5104200" cy="738900"/>
          </a:xfrm>
          <a:prstGeom prst="roundRect">
            <a:avLst>
              <a:gd name="adj" fmla="val 7053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EFEFE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>
                <a:solidFill>
                  <a:srgbClr val="1D082A"/>
                </a:solidFill>
              </a:rPr>
              <a:t>Directors owe their fiduciary duties to the company as a whole rather than any one shareholder or stakeholder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383" name="Google Shape;383;p44"/>
          <p:cNvSpPr/>
          <p:nvPr/>
        </p:nvSpPr>
        <p:spPr>
          <a:xfrm>
            <a:off x="3680800" y="2969038"/>
            <a:ext cx="5104200" cy="738900"/>
          </a:xfrm>
          <a:prstGeom prst="roundRect">
            <a:avLst>
              <a:gd name="adj" fmla="val 7053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EFEFE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1D082A"/>
                </a:solidFill>
              </a:rPr>
              <a:t>If the company becomes insolvent, then director duties will be to the secured and unsecured creditors.</a:t>
            </a:r>
            <a:endParaRPr sz="1200">
              <a:highlight>
                <a:schemeClr val="lt1"/>
              </a:highlight>
            </a:endParaRPr>
          </a:p>
        </p:txBody>
      </p:sp>
      <p:sp>
        <p:nvSpPr>
          <p:cNvPr id="384" name="Google Shape;384;p44"/>
          <p:cNvSpPr/>
          <p:nvPr/>
        </p:nvSpPr>
        <p:spPr>
          <a:xfrm>
            <a:off x="3680800" y="3981575"/>
            <a:ext cx="5104200" cy="738900"/>
          </a:xfrm>
          <a:prstGeom prst="roundRect">
            <a:avLst>
              <a:gd name="adj" fmla="val 7053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EFEFE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1D082A"/>
                </a:solidFill>
              </a:rPr>
              <a:t>Directors of a board may have other types of duties such as:</a:t>
            </a:r>
            <a:endParaRPr sz="1200">
              <a:solidFill>
                <a:srgbClr val="1D082A"/>
              </a:solidFill>
            </a:endParaRP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>
                <a:solidFill>
                  <a:srgbClr val="1D082A"/>
                </a:solidFill>
              </a:rPr>
              <a:t>Appointing a company secretary</a:t>
            </a:r>
            <a:endParaRPr sz="1200">
              <a:solidFill>
                <a:srgbClr val="1D082A"/>
              </a:solidFill>
            </a:endParaRP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>
                <a:solidFill>
                  <a:srgbClr val="1D082A"/>
                </a:solidFill>
              </a:rPr>
              <a:t>Preparing entity financial documents</a:t>
            </a:r>
            <a:endParaRPr sz="1200">
              <a:solidFill>
                <a:srgbClr val="1D082A"/>
              </a:solidFill>
            </a:endParaRP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>
                <a:solidFill>
                  <a:srgbClr val="1D082A"/>
                </a:solidFill>
              </a:rPr>
              <a:t>Preparing the director’s report</a:t>
            </a:r>
            <a:endParaRPr sz="1200">
              <a:solidFill>
                <a:srgbClr val="1D082A"/>
              </a:solidFill>
            </a:endParaRP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>
                <a:solidFill>
                  <a:srgbClr val="1D082A"/>
                </a:solidFill>
              </a:rPr>
              <a:t>Promoting the success of the company</a:t>
            </a:r>
            <a:endParaRPr sz="1200">
              <a:solidFill>
                <a:srgbClr val="1D082A"/>
              </a:solidFill>
            </a:endParaRPr>
          </a:p>
        </p:txBody>
      </p:sp>
      <p:pic>
        <p:nvPicPr>
          <p:cNvPr id="385" name="Google Shape;38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700" y="22662"/>
            <a:ext cx="1780475" cy="10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4"/>
          <p:cNvSpPr txBox="1"/>
          <p:nvPr/>
        </p:nvSpPr>
        <p:spPr>
          <a:xfrm>
            <a:off x="987000" y="2240138"/>
            <a:ext cx="2297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-GB" sz="30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Fiduciary duties of a Director</a:t>
            </a:r>
            <a:endParaRPr sz="300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387" name="Google Shape;387;p44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388" name="Google Shape;388;p44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4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0" name="Google Shape;390;p44"/>
          <p:cNvSpPr/>
          <p:nvPr/>
        </p:nvSpPr>
        <p:spPr>
          <a:xfrm>
            <a:off x="591750" y="1291950"/>
            <a:ext cx="2559600" cy="2559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F4F3EE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1430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4"/>
          <p:cNvSpPr txBox="1"/>
          <p:nvPr/>
        </p:nvSpPr>
        <p:spPr>
          <a:xfrm>
            <a:off x="722700" y="2158950"/>
            <a:ext cx="22977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-GB" sz="3000"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rPr>
              <a:t>Duties of Directors</a:t>
            </a:r>
            <a:endParaRPr sz="3000">
              <a:solidFill>
                <a:srgbClr val="1D082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92" name="Google Shape;392;p44"/>
          <p:cNvCxnSpPr>
            <a:stCxn id="390" idx="6"/>
            <a:endCxn id="393" idx="2"/>
          </p:cNvCxnSpPr>
          <p:nvPr/>
        </p:nvCxnSpPr>
        <p:spPr>
          <a:xfrm rot="10800000" flipH="1">
            <a:off x="3151350" y="1075950"/>
            <a:ext cx="585300" cy="1495800"/>
          </a:xfrm>
          <a:prstGeom prst="bentConnector3">
            <a:avLst>
              <a:gd name="adj1" fmla="val 49999"/>
            </a:avLst>
          </a:prstGeom>
          <a:noFill/>
          <a:ln w="28575" cap="flat" cmpd="sng">
            <a:solidFill>
              <a:srgbClr val="D88D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44"/>
          <p:cNvCxnSpPr>
            <a:stCxn id="390" idx="6"/>
            <a:endCxn id="395" idx="2"/>
          </p:cNvCxnSpPr>
          <p:nvPr/>
        </p:nvCxnSpPr>
        <p:spPr>
          <a:xfrm rot="10800000" flipH="1">
            <a:off x="3151350" y="1816050"/>
            <a:ext cx="585300" cy="755700"/>
          </a:xfrm>
          <a:prstGeom prst="bentConnector3">
            <a:avLst>
              <a:gd name="adj1" fmla="val 49999"/>
            </a:avLst>
          </a:prstGeom>
          <a:noFill/>
          <a:ln w="28575" cap="flat" cmpd="sng">
            <a:solidFill>
              <a:srgbClr val="D88D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44"/>
          <p:cNvCxnSpPr>
            <a:stCxn id="390" idx="6"/>
            <a:endCxn id="397" idx="2"/>
          </p:cNvCxnSpPr>
          <p:nvPr/>
        </p:nvCxnSpPr>
        <p:spPr>
          <a:xfrm rot="10800000" flipH="1">
            <a:off x="3151350" y="2556150"/>
            <a:ext cx="585300" cy="15600"/>
          </a:xfrm>
          <a:prstGeom prst="bentConnector3">
            <a:avLst>
              <a:gd name="adj1" fmla="val 49999"/>
            </a:avLst>
          </a:prstGeom>
          <a:noFill/>
          <a:ln w="28575" cap="flat" cmpd="sng">
            <a:solidFill>
              <a:srgbClr val="D88D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8" name="Google Shape;398;p44"/>
          <p:cNvCxnSpPr>
            <a:stCxn id="390" idx="6"/>
            <a:endCxn id="399" idx="2"/>
          </p:cNvCxnSpPr>
          <p:nvPr/>
        </p:nvCxnSpPr>
        <p:spPr>
          <a:xfrm>
            <a:off x="3151350" y="2571750"/>
            <a:ext cx="585300" cy="724500"/>
          </a:xfrm>
          <a:prstGeom prst="bentConnector3">
            <a:avLst>
              <a:gd name="adj1" fmla="val 49999"/>
            </a:avLst>
          </a:prstGeom>
          <a:noFill/>
          <a:ln w="28575" cap="flat" cmpd="sng">
            <a:solidFill>
              <a:srgbClr val="D88DC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0" name="Google Shape;400;p44"/>
          <p:cNvCxnSpPr>
            <a:stCxn id="390" idx="6"/>
            <a:endCxn id="401" idx="2"/>
          </p:cNvCxnSpPr>
          <p:nvPr/>
        </p:nvCxnSpPr>
        <p:spPr>
          <a:xfrm>
            <a:off x="3151350" y="2571750"/>
            <a:ext cx="585300" cy="1464600"/>
          </a:xfrm>
          <a:prstGeom prst="bentConnector3">
            <a:avLst>
              <a:gd name="adj1" fmla="val 49999"/>
            </a:avLst>
          </a:prstGeom>
          <a:noFill/>
          <a:ln w="28575" cap="flat" cmpd="sng">
            <a:solidFill>
              <a:srgbClr val="D88D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3" name="Google Shape;393;p44"/>
          <p:cNvSpPr/>
          <p:nvPr/>
        </p:nvSpPr>
        <p:spPr>
          <a:xfrm>
            <a:off x="3736638" y="891325"/>
            <a:ext cx="369300" cy="369300"/>
          </a:xfrm>
          <a:prstGeom prst="ellipse">
            <a:avLst/>
          </a:prstGeom>
          <a:solidFill>
            <a:srgbClr val="D09ACF"/>
          </a:solidFill>
          <a:ln w="38100" cap="flat" cmpd="sng">
            <a:solidFill>
              <a:srgbClr val="F4F3EE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14300" dir="5400000" algn="bl" rotWithShape="0">
              <a:srgbClr val="EFEFE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</a:rPr>
              <a:t>1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395" name="Google Shape;395;p44"/>
          <p:cNvSpPr/>
          <p:nvPr/>
        </p:nvSpPr>
        <p:spPr>
          <a:xfrm>
            <a:off x="3736638" y="1631381"/>
            <a:ext cx="369300" cy="369300"/>
          </a:xfrm>
          <a:prstGeom prst="ellipse">
            <a:avLst/>
          </a:prstGeom>
          <a:solidFill>
            <a:srgbClr val="D09ACF"/>
          </a:solidFill>
          <a:ln w="38100" cap="flat" cmpd="sng">
            <a:solidFill>
              <a:srgbClr val="F4F3EE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14300" dir="5400000" algn="bl" rotWithShape="0">
              <a:srgbClr val="EFEFE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</a:rPr>
              <a:t>2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397" name="Google Shape;397;p44"/>
          <p:cNvSpPr/>
          <p:nvPr/>
        </p:nvSpPr>
        <p:spPr>
          <a:xfrm>
            <a:off x="3736638" y="2371438"/>
            <a:ext cx="369300" cy="369300"/>
          </a:xfrm>
          <a:prstGeom prst="ellipse">
            <a:avLst/>
          </a:prstGeom>
          <a:solidFill>
            <a:srgbClr val="D09ACF"/>
          </a:solidFill>
          <a:ln w="38100" cap="flat" cmpd="sng">
            <a:solidFill>
              <a:srgbClr val="F4F3EE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14300" dir="5400000" algn="bl" rotWithShape="0">
              <a:srgbClr val="EFEFE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</a:rPr>
              <a:t>3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399" name="Google Shape;399;p44"/>
          <p:cNvSpPr/>
          <p:nvPr/>
        </p:nvSpPr>
        <p:spPr>
          <a:xfrm>
            <a:off x="3736638" y="3111494"/>
            <a:ext cx="369300" cy="369300"/>
          </a:xfrm>
          <a:prstGeom prst="ellipse">
            <a:avLst/>
          </a:prstGeom>
          <a:solidFill>
            <a:srgbClr val="D09ACF"/>
          </a:solidFill>
          <a:ln w="38100" cap="flat" cmpd="sng">
            <a:solidFill>
              <a:srgbClr val="F4F3EE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14300" dir="5400000" algn="bl" rotWithShape="0">
              <a:srgbClr val="EFEFE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</a:rPr>
              <a:t>4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401" name="Google Shape;401;p44"/>
          <p:cNvSpPr/>
          <p:nvPr/>
        </p:nvSpPr>
        <p:spPr>
          <a:xfrm>
            <a:off x="3736638" y="3851550"/>
            <a:ext cx="369300" cy="369300"/>
          </a:xfrm>
          <a:prstGeom prst="ellipse">
            <a:avLst/>
          </a:prstGeom>
          <a:solidFill>
            <a:srgbClr val="D09ACF"/>
          </a:solidFill>
          <a:ln w="38100" cap="flat" cmpd="sng">
            <a:solidFill>
              <a:srgbClr val="F4F3EE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14300" dir="5400000" algn="bl" rotWithShape="0">
              <a:srgbClr val="EFEFE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</a:rPr>
              <a:t>5</a:t>
            </a:r>
            <a:endParaRPr sz="12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"/>
          <p:cNvSpPr/>
          <p:nvPr/>
        </p:nvSpPr>
        <p:spPr>
          <a:xfrm>
            <a:off x="3161400" y="752750"/>
            <a:ext cx="2821200" cy="2821200"/>
          </a:xfrm>
          <a:prstGeom prst="ellipse">
            <a:avLst/>
          </a:prstGeom>
          <a:solidFill>
            <a:srgbClr val="F4F3EE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1430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0" name="Google Shape;36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700" y="22662"/>
            <a:ext cx="1780475" cy="10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3"/>
          <p:cNvSpPr txBox="1"/>
          <p:nvPr/>
        </p:nvSpPr>
        <p:spPr>
          <a:xfrm>
            <a:off x="3423150" y="1541938"/>
            <a:ext cx="2297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-GB" sz="3000"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rPr>
              <a:t>Fiduciary duties of a Director</a:t>
            </a:r>
            <a:endParaRPr sz="3000">
              <a:solidFill>
                <a:srgbClr val="1D082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362" name="Google Shape;362;p43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363" name="Google Shape;363;p43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3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5" name="Google Shape;365;p43"/>
          <p:cNvSpPr txBox="1"/>
          <p:nvPr/>
        </p:nvSpPr>
        <p:spPr>
          <a:xfrm>
            <a:off x="697875" y="1961900"/>
            <a:ext cx="2133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D082A"/>
                </a:solidFill>
              </a:rPr>
              <a:t>Act in good faith in and the best interests of the company.</a:t>
            </a:r>
            <a:endParaRPr sz="1200">
              <a:solidFill>
                <a:srgbClr val="1D082A"/>
              </a:solidFill>
            </a:endParaRPr>
          </a:p>
        </p:txBody>
      </p:sp>
      <p:sp>
        <p:nvSpPr>
          <p:cNvPr id="366" name="Google Shape;366;p43"/>
          <p:cNvSpPr txBox="1"/>
          <p:nvPr/>
        </p:nvSpPr>
        <p:spPr>
          <a:xfrm>
            <a:off x="6500475" y="1961900"/>
            <a:ext cx="2133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D082A"/>
                </a:solidFill>
              </a:rPr>
              <a:t>Exercise care, skill and diligence when executing company affairs.</a:t>
            </a:r>
            <a:endParaRPr sz="1200">
              <a:solidFill>
                <a:srgbClr val="1D082A"/>
              </a:solidFill>
            </a:endParaRPr>
          </a:p>
        </p:txBody>
      </p:sp>
      <p:sp>
        <p:nvSpPr>
          <p:cNvPr id="367" name="Google Shape;367;p43"/>
          <p:cNvSpPr txBox="1"/>
          <p:nvPr/>
        </p:nvSpPr>
        <p:spPr>
          <a:xfrm>
            <a:off x="697875" y="2914225"/>
            <a:ext cx="2395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D082A"/>
                </a:solidFill>
              </a:rPr>
              <a:t>Act honestly and responsibly when conducting the affairs of the company including to avoidance of  conflicts of interest</a:t>
            </a:r>
            <a:endParaRPr sz="1200">
              <a:solidFill>
                <a:srgbClr val="1D082A"/>
              </a:solidFill>
            </a:endParaRPr>
          </a:p>
        </p:txBody>
      </p:sp>
      <p:sp>
        <p:nvSpPr>
          <p:cNvPr id="368" name="Google Shape;368;p43"/>
          <p:cNvSpPr txBox="1"/>
          <p:nvPr/>
        </p:nvSpPr>
        <p:spPr>
          <a:xfrm>
            <a:off x="6174375" y="2914225"/>
            <a:ext cx="2459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D082A"/>
                </a:solidFill>
              </a:rPr>
              <a:t>Not to use the company’s property, information or opportunities for his or her own or anyone else’s benefit unless expressly permitted.</a:t>
            </a:r>
            <a:endParaRPr sz="1200">
              <a:solidFill>
                <a:srgbClr val="1D082A"/>
              </a:solidFill>
            </a:endParaRPr>
          </a:p>
        </p:txBody>
      </p:sp>
      <p:sp>
        <p:nvSpPr>
          <p:cNvPr id="369" name="Google Shape;369;p43"/>
          <p:cNvSpPr txBox="1"/>
          <p:nvPr/>
        </p:nvSpPr>
        <p:spPr>
          <a:xfrm>
            <a:off x="3374100" y="3866550"/>
            <a:ext cx="2395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D082A"/>
                </a:solidFill>
              </a:rPr>
              <a:t>Act in accordance with the company’s constitution and exercise his or her powers only for the purposes allowed by law.</a:t>
            </a:r>
            <a:endParaRPr sz="1200">
              <a:solidFill>
                <a:srgbClr val="1D082A"/>
              </a:solidFill>
            </a:endParaRPr>
          </a:p>
        </p:txBody>
      </p:sp>
      <p:sp>
        <p:nvSpPr>
          <p:cNvPr id="370" name="Google Shape;370;p43"/>
          <p:cNvSpPr/>
          <p:nvPr/>
        </p:nvSpPr>
        <p:spPr>
          <a:xfrm>
            <a:off x="2969613" y="1961900"/>
            <a:ext cx="402900" cy="402900"/>
          </a:xfrm>
          <a:prstGeom prst="ellipse">
            <a:avLst/>
          </a:prstGeom>
          <a:solidFill>
            <a:srgbClr val="D88DC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14300" dir="5400000" algn="bl" rotWithShape="0">
              <a:srgbClr val="EFEFE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4F3EE"/>
                </a:solidFill>
              </a:rPr>
              <a:t>1</a:t>
            </a:r>
            <a:endParaRPr b="1">
              <a:solidFill>
                <a:srgbClr val="F4F3EE"/>
              </a:solidFill>
            </a:endParaRPr>
          </a:p>
        </p:txBody>
      </p:sp>
      <p:sp>
        <p:nvSpPr>
          <p:cNvPr id="371" name="Google Shape;371;p43"/>
          <p:cNvSpPr/>
          <p:nvPr/>
        </p:nvSpPr>
        <p:spPr>
          <a:xfrm>
            <a:off x="5771463" y="1961900"/>
            <a:ext cx="402900" cy="402900"/>
          </a:xfrm>
          <a:prstGeom prst="ellipse">
            <a:avLst/>
          </a:prstGeom>
          <a:solidFill>
            <a:srgbClr val="D88DC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14300" dir="5400000" algn="bl" rotWithShape="0">
              <a:srgbClr val="EFEFE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F4F3EE"/>
                </a:solidFill>
              </a:rPr>
              <a:t>5</a:t>
            </a:r>
            <a:endParaRPr/>
          </a:p>
        </p:txBody>
      </p:sp>
      <p:grpSp>
        <p:nvGrpSpPr>
          <p:cNvPr id="372" name="Google Shape;372;p43"/>
          <p:cNvGrpSpPr/>
          <p:nvPr/>
        </p:nvGrpSpPr>
        <p:grpSpPr>
          <a:xfrm>
            <a:off x="3299875" y="2914225"/>
            <a:ext cx="2544250" cy="402900"/>
            <a:chOff x="3295600" y="2914225"/>
            <a:chExt cx="2544250" cy="402900"/>
          </a:xfrm>
        </p:grpSpPr>
        <p:sp>
          <p:nvSpPr>
            <p:cNvPr id="373" name="Google Shape;373;p43"/>
            <p:cNvSpPr/>
            <p:nvPr/>
          </p:nvSpPr>
          <p:spPr>
            <a:xfrm>
              <a:off x="3295600" y="2914225"/>
              <a:ext cx="402900" cy="402900"/>
            </a:xfrm>
            <a:prstGeom prst="ellipse">
              <a:avLst/>
            </a:prstGeom>
            <a:solidFill>
              <a:srgbClr val="D88DCA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14300" dir="5400000" algn="bl" rotWithShape="0">
                <a:srgbClr val="EFEFE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b="1">
                  <a:solidFill>
                    <a:srgbClr val="F4F3EE"/>
                  </a:solidFill>
                </a:rPr>
                <a:t>2</a:t>
              </a:r>
              <a:endParaRPr/>
            </a:p>
          </p:txBody>
        </p:sp>
        <p:sp>
          <p:nvSpPr>
            <p:cNvPr id="374" name="Google Shape;374;p43"/>
            <p:cNvSpPr/>
            <p:nvPr/>
          </p:nvSpPr>
          <p:spPr>
            <a:xfrm>
              <a:off x="5436950" y="2914225"/>
              <a:ext cx="402900" cy="402900"/>
            </a:xfrm>
            <a:prstGeom prst="ellipse">
              <a:avLst/>
            </a:prstGeom>
            <a:solidFill>
              <a:srgbClr val="D88DCA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14300" dir="5400000" algn="bl" rotWithShape="0">
                <a:srgbClr val="EFEFE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b="1">
                  <a:solidFill>
                    <a:srgbClr val="F4F3EE"/>
                  </a:solidFill>
                </a:rPr>
                <a:t>4</a:t>
              </a:r>
              <a:endParaRPr/>
            </a:p>
          </p:txBody>
        </p:sp>
      </p:grpSp>
      <p:sp>
        <p:nvSpPr>
          <p:cNvPr id="375" name="Google Shape;375;p43"/>
          <p:cNvSpPr/>
          <p:nvPr/>
        </p:nvSpPr>
        <p:spPr>
          <a:xfrm>
            <a:off x="4370550" y="3381750"/>
            <a:ext cx="402900" cy="402900"/>
          </a:xfrm>
          <a:prstGeom prst="ellipse">
            <a:avLst/>
          </a:prstGeom>
          <a:solidFill>
            <a:srgbClr val="D88DC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14300" dir="5400000" algn="bl" rotWithShape="0">
              <a:srgbClr val="EFEFE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F4F3EE"/>
                </a:solidFill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700" y="22662"/>
            <a:ext cx="1780475" cy="10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5"/>
          <p:cNvSpPr txBox="1"/>
          <p:nvPr/>
        </p:nvSpPr>
        <p:spPr>
          <a:xfrm>
            <a:off x="987000" y="2240138"/>
            <a:ext cx="2297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-GB" sz="30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Fiduciary duties of a Director</a:t>
            </a:r>
            <a:endParaRPr sz="300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408" name="Google Shape;408;p45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409" name="Google Shape;409;p45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5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45"/>
          <p:cNvSpPr/>
          <p:nvPr/>
        </p:nvSpPr>
        <p:spPr>
          <a:xfrm>
            <a:off x="591750" y="1291950"/>
            <a:ext cx="2559600" cy="2559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F4F3EE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1430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5"/>
          <p:cNvSpPr txBox="1"/>
          <p:nvPr/>
        </p:nvSpPr>
        <p:spPr>
          <a:xfrm>
            <a:off x="942450" y="1911125"/>
            <a:ext cx="18582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-GB" sz="3000"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rPr>
              <a:t>Other duties of Directors</a:t>
            </a:r>
            <a:endParaRPr sz="3000">
              <a:solidFill>
                <a:srgbClr val="1D082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3" name="Google Shape;413;p45"/>
          <p:cNvSpPr/>
          <p:nvPr/>
        </p:nvSpPr>
        <p:spPr>
          <a:xfrm>
            <a:off x="3284700" y="2202300"/>
            <a:ext cx="5104200" cy="738900"/>
          </a:xfrm>
          <a:prstGeom prst="roundRect">
            <a:avLst>
              <a:gd name="adj" fmla="val 7053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EFEFE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 dirty="0">
                <a:solidFill>
                  <a:schemeClr val="dk1"/>
                </a:solidFill>
              </a:rPr>
              <a:t>Establish the culture and values of the company</a:t>
            </a:r>
            <a:endParaRPr sz="1200" dirty="0">
              <a:solidFill>
                <a:schemeClr val="dk1"/>
              </a:solidFill>
            </a:endParaRP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 dirty="0">
                <a:solidFill>
                  <a:schemeClr val="dk1"/>
                </a:solidFill>
              </a:rPr>
              <a:t>Set company direction</a:t>
            </a:r>
            <a:endParaRPr sz="1200" dirty="0">
              <a:solidFill>
                <a:schemeClr val="dk1"/>
              </a:solidFill>
            </a:endParaRP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 dirty="0">
                <a:solidFill>
                  <a:schemeClr val="dk1"/>
                </a:solidFill>
              </a:rPr>
              <a:t>Put in place Corporate Governance on a proportionate basis</a:t>
            </a:r>
            <a:endParaRPr sz="1200" dirty="0">
              <a:solidFill>
                <a:schemeClr val="dk1"/>
              </a:solidFill>
            </a:endParaRP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 dirty="0">
                <a:solidFill>
                  <a:schemeClr val="dk1"/>
                </a:solidFill>
              </a:rPr>
              <a:t>Constructively challenge your board members</a:t>
            </a:r>
            <a:endParaRPr sz="1200" dirty="0">
              <a:solidFill>
                <a:schemeClr val="dk1"/>
              </a:solidFill>
            </a:endParaRP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 dirty="0">
                <a:solidFill>
                  <a:schemeClr val="dk1"/>
                </a:solidFill>
              </a:rPr>
              <a:t>Act as a collective</a:t>
            </a: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 dirty="0">
                <a:solidFill>
                  <a:schemeClr val="dk1"/>
                </a:solidFill>
              </a:rPr>
              <a:t>Support the Executive</a:t>
            </a:r>
            <a:endParaRPr sz="1200" dirty="0">
              <a:solidFill>
                <a:srgbClr val="1D082A"/>
              </a:solidFill>
            </a:endParaRPr>
          </a:p>
        </p:txBody>
      </p:sp>
      <p:cxnSp>
        <p:nvCxnSpPr>
          <p:cNvPr id="414" name="Google Shape;414;p45"/>
          <p:cNvCxnSpPr>
            <a:stCxn id="413" idx="1"/>
          </p:cNvCxnSpPr>
          <p:nvPr/>
        </p:nvCxnSpPr>
        <p:spPr>
          <a:xfrm>
            <a:off x="3284700" y="25717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45"/>
          <p:cNvCxnSpPr>
            <a:stCxn id="413" idx="1"/>
            <a:endCxn id="416" idx="1"/>
          </p:cNvCxnSpPr>
          <p:nvPr/>
        </p:nvCxnSpPr>
        <p:spPr>
          <a:xfrm>
            <a:off x="3284700" y="2571750"/>
            <a:ext cx="325200" cy="600"/>
          </a:xfrm>
          <a:prstGeom prst="bentConnector3">
            <a:avLst>
              <a:gd name="adj1" fmla="val -73224"/>
            </a:avLst>
          </a:prstGeom>
          <a:noFill/>
          <a:ln w="28575" cap="flat" cmpd="sng">
            <a:solidFill>
              <a:srgbClr val="D88D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6" name="Google Shape;416;p45"/>
          <p:cNvSpPr/>
          <p:nvPr/>
        </p:nvSpPr>
        <p:spPr>
          <a:xfrm>
            <a:off x="3609975" y="1950900"/>
            <a:ext cx="106200" cy="1241700"/>
          </a:xfrm>
          <a:prstGeom prst="leftBracket">
            <a:avLst>
              <a:gd name="adj" fmla="val 8333"/>
            </a:avLst>
          </a:prstGeom>
          <a:noFill/>
          <a:ln w="28575" cap="flat" cmpd="sng">
            <a:solidFill>
              <a:srgbClr val="D88D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82A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46"/>
          <p:cNvPicPr preferRelativeResize="0"/>
          <p:nvPr/>
        </p:nvPicPr>
        <p:blipFill rotWithShape="1">
          <a:blip r:embed="rId3">
            <a:alphaModFix/>
          </a:blip>
          <a:srcRect l="40595" t="34913" r="25125" b="8167"/>
          <a:stretch/>
        </p:blipFill>
        <p:spPr>
          <a:xfrm rot="-5400000">
            <a:off x="5276775" y="131550"/>
            <a:ext cx="3987300" cy="37242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pic>
        <p:nvPicPr>
          <p:cNvPr id="422" name="Google Shape;422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7625" y="682600"/>
            <a:ext cx="3103049" cy="77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1500" y="3225698"/>
            <a:ext cx="2574000" cy="72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30475" y="3706263"/>
            <a:ext cx="2656450" cy="113277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6"/>
          <p:cNvSpPr txBox="1"/>
          <p:nvPr/>
        </p:nvSpPr>
        <p:spPr>
          <a:xfrm>
            <a:off x="596800" y="1660550"/>
            <a:ext cx="5018100" cy="21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1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We will experiment constantly</a:t>
            </a:r>
            <a:endParaRPr sz="1500" b="1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1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We will learn fast from failure</a:t>
            </a:r>
            <a:endParaRPr sz="1500" b="1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1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We will provide a sensible work / life balance</a:t>
            </a:r>
            <a:endParaRPr sz="1500" b="1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1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Everyone has a licence to think</a:t>
            </a:r>
            <a:endParaRPr sz="1500" b="1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1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We will back the judgement of our colleagues</a:t>
            </a:r>
            <a:endParaRPr sz="1500" b="1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rgbClr val="D88DCA"/>
              </a:solidFill>
            </a:endParaRPr>
          </a:p>
        </p:txBody>
      </p:sp>
      <p:sp>
        <p:nvSpPr>
          <p:cNvPr id="426" name="Google Shape;426;p46"/>
          <p:cNvSpPr txBox="1"/>
          <p:nvPr/>
        </p:nvSpPr>
        <p:spPr>
          <a:xfrm>
            <a:off x="684500" y="1098100"/>
            <a:ext cx="31263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>
                <a:solidFill>
                  <a:srgbClr val="F7F6F2"/>
                </a:solidFill>
                <a:latin typeface="Georgia"/>
                <a:ea typeface="Georgia"/>
                <a:cs typeface="Georgia"/>
                <a:sym typeface="Georgia"/>
              </a:rPr>
              <a:t>CGI values</a:t>
            </a:r>
            <a:endParaRPr sz="3100" b="0" i="0" u="none" strike="noStrike" cap="none">
              <a:solidFill>
                <a:srgbClr val="F7F6F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27" name="Google Shape;427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6700" y="22662"/>
            <a:ext cx="1780475" cy="100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7"/>
          <p:cNvSpPr/>
          <p:nvPr/>
        </p:nvSpPr>
        <p:spPr>
          <a:xfrm>
            <a:off x="684500" y="2800150"/>
            <a:ext cx="3763500" cy="1527600"/>
          </a:xfrm>
          <a:prstGeom prst="roundRect">
            <a:avLst>
              <a:gd name="adj" fmla="val 7053"/>
            </a:avLst>
          </a:prstGeom>
          <a:solidFill>
            <a:srgbClr val="F7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7"/>
          <p:cNvSpPr/>
          <p:nvPr/>
        </p:nvSpPr>
        <p:spPr>
          <a:xfrm>
            <a:off x="4660650" y="2799950"/>
            <a:ext cx="3763500" cy="1527600"/>
          </a:xfrm>
          <a:prstGeom prst="roundRect">
            <a:avLst>
              <a:gd name="adj" fmla="val 7053"/>
            </a:avLst>
          </a:prstGeom>
          <a:solidFill>
            <a:srgbClr val="F7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7"/>
          <p:cNvSpPr txBox="1"/>
          <p:nvPr/>
        </p:nvSpPr>
        <p:spPr>
          <a:xfrm>
            <a:off x="958500" y="3068455"/>
            <a:ext cx="2926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rPr>
              <a:t>UK</a:t>
            </a:r>
            <a:endParaRPr sz="950" b="0" i="0" u="none" strike="noStrike" cap="none">
              <a:solidFill>
                <a:srgbClr val="1D08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u="sng">
                <a:solidFill>
                  <a:srgbClr val="006EB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https://www.gov.uk/guidance/being-a-company-director</a:t>
            </a:r>
            <a:endParaRPr sz="1100" b="0" i="0" u="none" strike="noStrike" cap="none">
              <a:solidFill>
                <a:srgbClr val="1D08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1D08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7"/>
          <p:cNvSpPr txBox="1"/>
          <p:nvPr/>
        </p:nvSpPr>
        <p:spPr>
          <a:xfrm>
            <a:off x="4910000" y="3068450"/>
            <a:ext cx="3299400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rPr>
              <a:t>Ireland</a:t>
            </a:r>
            <a:endParaRPr sz="1300" b="0" i="0" u="none" strike="noStrike" cap="none">
              <a:solidFill>
                <a:srgbClr val="1D082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u="sng">
                <a:solidFill>
                  <a:srgbClr val="006EB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https://www.cro.ie/en-ie/Search-Results?sb-search=directors+duties&amp;sb-bhvr=108&amp;sb-logid=503578-rnhzzt88pt0178hq</a:t>
            </a:r>
            <a:endParaRPr sz="1100" b="0" i="0" u="none" strike="noStrike" cap="none">
              <a:solidFill>
                <a:srgbClr val="1D08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rgbClr val="1D08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6700" y="22662"/>
            <a:ext cx="1780475" cy="10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7"/>
          <p:cNvSpPr txBox="1"/>
          <p:nvPr/>
        </p:nvSpPr>
        <p:spPr>
          <a:xfrm>
            <a:off x="684500" y="1588200"/>
            <a:ext cx="42255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1D082A"/>
                </a:solidFill>
              </a:rPr>
              <a:t>Your fiduciary duties as a director are generally contained in the relevant company laws of the jurisdiction in which the company is based.</a:t>
            </a:r>
            <a:endParaRPr sz="1200">
              <a:solidFill>
                <a:srgbClr val="1D082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1D082A"/>
                </a:solidFill>
              </a:rPr>
              <a:t>Information for the UK and Ireland can be found at:</a:t>
            </a:r>
            <a:endParaRPr sz="1200">
              <a:solidFill>
                <a:srgbClr val="006EB8"/>
              </a:solidFill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006EB8"/>
              </a:solidFill>
            </a:endParaRPr>
          </a:p>
        </p:txBody>
      </p:sp>
      <p:sp>
        <p:nvSpPr>
          <p:cNvPr id="438" name="Google Shape;438;p47"/>
          <p:cNvSpPr txBox="1"/>
          <p:nvPr/>
        </p:nvSpPr>
        <p:spPr>
          <a:xfrm>
            <a:off x="684500" y="1098100"/>
            <a:ext cx="3299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-GB" sz="30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Remember</a:t>
            </a:r>
            <a:endParaRPr sz="300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439" name="Google Shape;439;p47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440" name="Google Shape;440;p47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7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18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82A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48"/>
          <p:cNvPicPr preferRelativeResize="0"/>
          <p:nvPr/>
        </p:nvPicPr>
        <p:blipFill rotWithShape="1">
          <a:blip r:embed="rId3">
            <a:alphaModFix/>
          </a:blip>
          <a:srcRect r="2381"/>
          <a:stretch/>
        </p:blipFill>
        <p:spPr>
          <a:xfrm>
            <a:off x="2742025" y="291450"/>
            <a:ext cx="6401976" cy="437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8"/>
          <p:cNvPicPr preferRelativeResize="0"/>
          <p:nvPr/>
        </p:nvPicPr>
        <p:blipFill rotWithShape="1">
          <a:blip r:embed="rId5">
            <a:alphaModFix/>
          </a:blip>
          <a:srcRect l="-5509" r="1946"/>
          <a:stretch/>
        </p:blipFill>
        <p:spPr>
          <a:xfrm>
            <a:off x="3958350" y="4145900"/>
            <a:ext cx="2751274" cy="113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8"/>
          <p:cNvSpPr txBox="1"/>
          <p:nvPr/>
        </p:nvSpPr>
        <p:spPr>
          <a:xfrm>
            <a:off x="684500" y="1783900"/>
            <a:ext cx="37038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 sz="30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How does good governance benefit my business</a:t>
            </a:r>
            <a:endParaRPr sz="300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50" name="Google Shape;450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1" name="Google Shape;451;p48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452" name="Google Shape;452;p48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8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19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4" name="Google Shape;454;p48"/>
          <p:cNvPicPr preferRelativeResize="0"/>
          <p:nvPr/>
        </p:nvPicPr>
        <p:blipFill rotWithShape="1">
          <a:blip r:embed="rId7">
            <a:alphaModFix/>
          </a:blip>
          <a:srcRect r="-1142"/>
          <a:stretch/>
        </p:blipFill>
        <p:spPr>
          <a:xfrm>
            <a:off x="5051975" y="3889600"/>
            <a:ext cx="3138599" cy="77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8"/>
          <p:cNvPicPr preferRelativeResize="0"/>
          <p:nvPr/>
        </p:nvPicPr>
        <p:blipFill rotWithShape="1">
          <a:blip r:embed="rId7">
            <a:alphaModFix/>
          </a:blip>
          <a:srcRect r="-1142"/>
          <a:stretch/>
        </p:blipFill>
        <p:spPr>
          <a:xfrm>
            <a:off x="4196825" y="403900"/>
            <a:ext cx="3138599" cy="77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1"/>
          <p:cNvPicPr preferRelativeResize="0"/>
          <p:nvPr/>
        </p:nvPicPr>
        <p:blipFill rotWithShape="1">
          <a:blip r:embed="rId3">
            <a:alphaModFix/>
          </a:blip>
          <a:srcRect l="-16130" r="16129"/>
          <a:stretch/>
        </p:blipFill>
        <p:spPr>
          <a:xfrm>
            <a:off x="425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1"/>
          <p:cNvPicPr preferRelativeResize="0"/>
          <p:nvPr/>
        </p:nvPicPr>
        <p:blipFill rotWithShape="1">
          <a:blip r:embed="rId4">
            <a:alphaModFix/>
          </a:blip>
          <a:srcRect l="17514" t="1368" r="8896" b="25042"/>
          <a:stretch/>
        </p:blipFill>
        <p:spPr>
          <a:xfrm>
            <a:off x="780250" y="1397200"/>
            <a:ext cx="1603500" cy="1603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5" name="Google Shape;135;p31"/>
          <p:cNvSpPr txBox="1"/>
          <p:nvPr/>
        </p:nvSpPr>
        <p:spPr>
          <a:xfrm>
            <a:off x="2841700" y="1397200"/>
            <a:ext cx="4154400" cy="189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50" b="0" i="0" u="none" strike="noStrike" cap="none" dirty="0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rPr>
              <a:t>David is the Co-Founder &amp; C</a:t>
            </a:r>
            <a:r>
              <a:rPr lang="en-GB" sz="1150" dirty="0">
                <a:solidFill>
                  <a:srgbClr val="F7F6F2"/>
                </a:solidFill>
              </a:rPr>
              <a:t>hair </a:t>
            </a:r>
            <a:r>
              <a:rPr lang="en-GB" sz="1150" b="0" i="0" u="none" strike="noStrike" cap="none" dirty="0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rPr>
              <a:t>of The Corporate Governance Institute,  an experienced board member, governance consultant and Ireland’s leading author on corporate governance. His last two books </a:t>
            </a:r>
            <a:r>
              <a:rPr lang="en-GB" sz="1150" dirty="0">
                <a:solidFill>
                  <a:srgbClr val="F7F6F2"/>
                </a:solidFill>
              </a:rPr>
              <a:t>were</a:t>
            </a:r>
            <a:r>
              <a:rPr lang="en-GB" sz="1150" b="0" i="0" u="none" strike="noStrike" cap="none" dirty="0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rPr>
              <a:t> “A Practical Guide to Corporate Governance” and “A Practical Guide for Company Directors”. David is an innovator in governance </a:t>
            </a:r>
            <a:r>
              <a:rPr lang="en-GB" sz="1150" dirty="0">
                <a:solidFill>
                  <a:srgbClr val="F7F6F2"/>
                </a:solidFill>
              </a:rPr>
              <a:t>education</a:t>
            </a:r>
            <a:r>
              <a:rPr lang="en-GB" sz="1150" b="0" i="0" u="none" strike="noStrike" cap="none" dirty="0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rPr>
              <a:t> and an authority for all things board-related in Ireland and across Europe.</a:t>
            </a:r>
            <a:endParaRPr sz="1150" b="0" i="0" u="none" strike="noStrike" cap="none" dirty="0">
              <a:solidFill>
                <a:srgbClr val="F7F6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41688" y="3975250"/>
            <a:ext cx="177000" cy="1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1"/>
          <p:cNvSpPr txBox="1"/>
          <p:nvPr/>
        </p:nvSpPr>
        <p:spPr>
          <a:xfrm>
            <a:off x="3112775" y="3335388"/>
            <a:ext cx="4237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5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rPr>
              <a:t>david@thecorporategovernanceinstitute.com</a:t>
            </a:r>
            <a:endParaRPr sz="1150" b="0" i="0" u="none" strike="noStrike" cap="none">
              <a:solidFill>
                <a:srgbClr val="F7F6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45025" y="3364188"/>
            <a:ext cx="170326" cy="11938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1"/>
          <p:cNvSpPr txBox="1"/>
          <p:nvPr/>
        </p:nvSpPr>
        <p:spPr>
          <a:xfrm>
            <a:off x="3112775" y="3659275"/>
            <a:ext cx="4237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5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rPr>
              <a:t>+ 353 87 2423046</a:t>
            </a:r>
            <a:endParaRPr sz="1150" b="0" i="0" u="none" strike="noStrike" cap="none">
              <a:solidFill>
                <a:srgbClr val="F7F6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45027" y="3644250"/>
            <a:ext cx="170325" cy="17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1"/>
          <p:cNvSpPr txBox="1"/>
          <p:nvPr/>
        </p:nvSpPr>
        <p:spPr>
          <a:xfrm>
            <a:off x="687750" y="3290450"/>
            <a:ext cx="17886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David W Duffy</a:t>
            </a:r>
            <a:endParaRPr sz="3100" b="0" i="0" u="none" strike="noStrike" cap="none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" name="Google Shape;143;p31"/>
          <p:cNvSpPr txBox="1"/>
          <p:nvPr/>
        </p:nvSpPr>
        <p:spPr>
          <a:xfrm>
            <a:off x="958050" y="3595700"/>
            <a:ext cx="1248000" cy="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-GB" sz="115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rPr>
              <a:t>Co-Founder &amp; </a:t>
            </a:r>
            <a:r>
              <a:rPr lang="en-GB" sz="1150">
                <a:solidFill>
                  <a:srgbClr val="F7F6F2"/>
                </a:solidFill>
              </a:rPr>
              <a:t>Chair</a:t>
            </a:r>
            <a:endParaRPr sz="1200" b="0" i="0" u="none" strike="noStrike" cap="none">
              <a:solidFill>
                <a:srgbClr val="F7F6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1"/>
          <p:cNvSpPr txBox="1"/>
          <p:nvPr/>
        </p:nvSpPr>
        <p:spPr>
          <a:xfrm>
            <a:off x="3112775" y="3983163"/>
            <a:ext cx="4237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5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rPr>
              <a:t>www.linkedin.com/in/dwduffy</a:t>
            </a:r>
            <a:endParaRPr sz="1150" b="0" i="0" u="none" strike="noStrike" cap="none">
              <a:solidFill>
                <a:srgbClr val="F7F6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31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146" name="Google Shape;146;p31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1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9"/>
          <p:cNvSpPr txBox="1"/>
          <p:nvPr/>
        </p:nvSpPr>
        <p:spPr>
          <a:xfrm>
            <a:off x="684500" y="1098100"/>
            <a:ext cx="3299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61" name="Google Shape;46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2" name="Google Shape;462;p49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463" name="Google Shape;463;p49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9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5" name="Google Shape;465;p49"/>
          <p:cNvSpPr txBox="1"/>
          <p:nvPr/>
        </p:nvSpPr>
        <p:spPr>
          <a:xfrm>
            <a:off x="684500" y="1098100"/>
            <a:ext cx="3299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 sz="30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Benefits of good governance</a:t>
            </a:r>
            <a:endParaRPr sz="300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66" name="Google Shape;466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4275" y="2327050"/>
            <a:ext cx="232650" cy="2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9"/>
          <p:cNvSpPr/>
          <p:nvPr/>
        </p:nvSpPr>
        <p:spPr>
          <a:xfrm>
            <a:off x="697875" y="2215175"/>
            <a:ext cx="3763500" cy="1074600"/>
          </a:xfrm>
          <a:prstGeom prst="roundRect">
            <a:avLst>
              <a:gd name="adj" fmla="val 7053"/>
            </a:avLst>
          </a:prstGeom>
          <a:solidFill>
            <a:srgbClr val="F7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49"/>
          <p:cNvSpPr txBox="1"/>
          <p:nvPr/>
        </p:nvSpPr>
        <p:spPr>
          <a:xfrm>
            <a:off x="1305175" y="2555550"/>
            <a:ext cx="26364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Builds trust with investors, potential senior hires, partners and stakeholders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rgbClr val="1D082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69" name="Google Shape;469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0825" y="2327050"/>
            <a:ext cx="232650" cy="2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9"/>
          <p:cNvSpPr/>
          <p:nvPr/>
        </p:nvSpPr>
        <p:spPr>
          <a:xfrm>
            <a:off x="4614425" y="2215175"/>
            <a:ext cx="3763500" cy="1074600"/>
          </a:xfrm>
          <a:prstGeom prst="roundRect">
            <a:avLst>
              <a:gd name="adj" fmla="val 7053"/>
            </a:avLst>
          </a:prstGeom>
          <a:solidFill>
            <a:srgbClr val="F7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49"/>
          <p:cNvSpPr txBox="1"/>
          <p:nvPr/>
        </p:nvSpPr>
        <p:spPr>
          <a:xfrm>
            <a:off x="5196325" y="2660075"/>
            <a:ext cx="26364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</a:rPr>
              <a:t>Builds trust with the regulators</a:t>
            </a:r>
            <a:endParaRPr sz="1300" dirty="0">
              <a:solidFill>
                <a:srgbClr val="1D082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72" name="Google Shape;472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4275" y="3521500"/>
            <a:ext cx="232650" cy="2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9"/>
          <p:cNvSpPr/>
          <p:nvPr/>
        </p:nvSpPr>
        <p:spPr>
          <a:xfrm>
            <a:off x="697875" y="3409625"/>
            <a:ext cx="3763500" cy="1074600"/>
          </a:xfrm>
          <a:prstGeom prst="roundRect">
            <a:avLst>
              <a:gd name="adj" fmla="val 7053"/>
            </a:avLst>
          </a:prstGeom>
          <a:solidFill>
            <a:srgbClr val="F7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9"/>
          <p:cNvSpPr txBox="1"/>
          <p:nvPr/>
        </p:nvSpPr>
        <p:spPr>
          <a:xfrm>
            <a:off x="1305175" y="3750000"/>
            <a:ext cx="263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</a:rPr>
              <a:t>Clarity on authority levels from </a:t>
            </a:r>
            <a:r>
              <a:rPr lang="en-GB" sz="1200" dirty="0" err="1">
                <a:solidFill>
                  <a:schemeClr val="dk1"/>
                </a:solidFill>
              </a:rPr>
              <a:t>ithe</a:t>
            </a:r>
            <a:r>
              <a:rPr lang="en-GB" sz="1200" dirty="0">
                <a:solidFill>
                  <a:schemeClr val="dk1"/>
                </a:solidFill>
              </a:rPr>
              <a:t> Board down</a:t>
            </a:r>
            <a:endParaRPr sz="1300" dirty="0">
              <a:solidFill>
                <a:srgbClr val="1D082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75" name="Google Shape;475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0825" y="3521500"/>
            <a:ext cx="232650" cy="2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9"/>
          <p:cNvSpPr/>
          <p:nvPr/>
        </p:nvSpPr>
        <p:spPr>
          <a:xfrm>
            <a:off x="4614425" y="3409625"/>
            <a:ext cx="3763500" cy="1074600"/>
          </a:xfrm>
          <a:prstGeom prst="roundRect">
            <a:avLst>
              <a:gd name="adj" fmla="val 7053"/>
            </a:avLst>
          </a:prstGeom>
          <a:solidFill>
            <a:srgbClr val="F7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49"/>
          <p:cNvSpPr txBox="1"/>
          <p:nvPr/>
        </p:nvSpPr>
        <p:spPr>
          <a:xfrm>
            <a:off x="5196325" y="3854525"/>
            <a:ext cx="263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Avoids media scrutiny</a:t>
            </a:r>
            <a:endParaRPr sz="1300">
              <a:solidFill>
                <a:srgbClr val="1D082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78" name="Google Shape;478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2097" y="2660075"/>
            <a:ext cx="184782" cy="1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24472" y="2660075"/>
            <a:ext cx="184782" cy="1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2097" y="3853975"/>
            <a:ext cx="184782" cy="1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24472" y="3853975"/>
            <a:ext cx="184782" cy="1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82A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50"/>
          <p:cNvPicPr preferRelativeResize="0"/>
          <p:nvPr/>
        </p:nvPicPr>
        <p:blipFill rotWithShape="1">
          <a:blip r:embed="rId3">
            <a:alphaModFix/>
          </a:blip>
          <a:srcRect r="7313"/>
          <a:stretch/>
        </p:blipFill>
        <p:spPr>
          <a:xfrm>
            <a:off x="2796400" y="284400"/>
            <a:ext cx="6347602" cy="456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50"/>
          <p:cNvPicPr preferRelativeResize="0"/>
          <p:nvPr/>
        </p:nvPicPr>
        <p:blipFill rotWithShape="1">
          <a:blip r:embed="rId5">
            <a:alphaModFix/>
          </a:blip>
          <a:srcRect r="-1142"/>
          <a:stretch/>
        </p:blipFill>
        <p:spPr>
          <a:xfrm>
            <a:off x="3985175" y="3841375"/>
            <a:ext cx="3823500" cy="9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50"/>
          <p:cNvPicPr preferRelativeResize="0"/>
          <p:nvPr/>
        </p:nvPicPr>
        <p:blipFill rotWithShape="1">
          <a:blip r:embed="rId5">
            <a:alphaModFix/>
          </a:blip>
          <a:srcRect r="23582"/>
          <a:stretch/>
        </p:blipFill>
        <p:spPr>
          <a:xfrm>
            <a:off x="6772625" y="4449625"/>
            <a:ext cx="2371374" cy="77285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0"/>
          <p:cNvSpPr txBox="1"/>
          <p:nvPr/>
        </p:nvSpPr>
        <p:spPr>
          <a:xfrm>
            <a:off x="684500" y="1696350"/>
            <a:ext cx="3370200" cy="1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 sz="30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What does governance look like when it goes pear shaped?</a:t>
            </a:r>
            <a:endParaRPr sz="3000" b="0" i="0" u="none" strike="noStrike" cap="none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91" name="Google Shape;491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2" name="Google Shape;492;p50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493" name="Google Shape;493;p50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50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21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5" name="Google Shape;495;p50"/>
          <p:cNvPicPr preferRelativeResize="0"/>
          <p:nvPr/>
        </p:nvPicPr>
        <p:blipFill rotWithShape="1">
          <a:blip r:embed="rId7">
            <a:alphaModFix/>
          </a:blip>
          <a:srcRect l="18347" t="14199" r="1952"/>
          <a:stretch/>
        </p:blipFill>
        <p:spPr>
          <a:xfrm flipH="1">
            <a:off x="7026622" y="0"/>
            <a:ext cx="2117375" cy="9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82A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51"/>
          <p:cNvGrpSpPr/>
          <p:nvPr/>
        </p:nvGrpSpPr>
        <p:grpSpPr>
          <a:xfrm>
            <a:off x="5154634" y="3719577"/>
            <a:ext cx="3300456" cy="45719"/>
            <a:chOff x="932200" y="1629050"/>
            <a:chExt cx="7624025" cy="2165025"/>
          </a:xfrm>
        </p:grpSpPr>
        <p:sp>
          <p:nvSpPr>
            <p:cNvPr id="501" name="Google Shape;501;p51"/>
            <p:cNvSpPr/>
            <p:nvPr/>
          </p:nvSpPr>
          <p:spPr>
            <a:xfrm>
              <a:off x="6740925" y="1629050"/>
              <a:ext cx="1815300" cy="1022100"/>
            </a:xfrm>
            <a:prstGeom prst="roundRect">
              <a:avLst>
                <a:gd name="adj" fmla="val 16667"/>
              </a:avLst>
            </a:prstGeom>
            <a:solidFill>
              <a:srgbClr val="1A0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1"/>
            <p:cNvSpPr/>
            <p:nvPr/>
          </p:nvSpPr>
          <p:spPr>
            <a:xfrm>
              <a:off x="2868442" y="1629050"/>
              <a:ext cx="1815300" cy="1022100"/>
            </a:xfrm>
            <a:prstGeom prst="roundRect">
              <a:avLst>
                <a:gd name="adj" fmla="val 16667"/>
              </a:avLst>
            </a:prstGeom>
            <a:solidFill>
              <a:srgbClr val="1A0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51"/>
            <p:cNvSpPr/>
            <p:nvPr/>
          </p:nvSpPr>
          <p:spPr>
            <a:xfrm>
              <a:off x="4804683" y="1629050"/>
              <a:ext cx="1815300" cy="1022100"/>
            </a:xfrm>
            <a:prstGeom prst="roundRect">
              <a:avLst>
                <a:gd name="adj" fmla="val 16667"/>
              </a:avLst>
            </a:prstGeom>
            <a:solidFill>
              <a:srgbClr val="1A0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1"/>
            <p:cNvSpPr/>
            <p:nvPr/>
          </p:nvSpPr>
          <p:spPr>
            <a:xfrm>
              <a:off x="932200" y="2771975"/>
              <a:ext cx="1815300" cy="1022100"/>
            </a:xfrm>
            <a:prstGeom prst="roundRect">
              <a:avLst>
                <a:gd name="adj" fmla="val 16667"/>
              </a:avLst>
            </a:prstGeom>
            <a:solidFill>
              <a:srgbClr val="1A0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1"/>
            <p:cNvSpPr/>
            <p:nvPr/>
          </p:nvSpPr>
          <p:spPr>
            <a:xfrm>
              <a:off x="2868442" y="2771975"/>
              <a:ext cx="1815300" cy="1022100"/>
            </a:xfrm>
            <a:prstGeom prst="roundRect">
              <a:avLst>
                <a:gd name="adj" fmla="val 16667"/>
              </a:avLst>
            </a:prstGeom>
            <a:solidFill>
              <a:srgbClr val="1A0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1"/>
            <p:cNvSpPr/>
            <p:nvPr/>
          </p:nvSpPr>
          <p:spPr>
            <a:xfrm>
              <a:off x="4804683" y="2771975"/>
              <a:ext cx="1815300" cy="1022100"/>
            </a:xfrm>
            <a:prstGeom prst="roundRect">
              <a:avLst>
                <a:gd name="adj" fmla="val 16667"/>
              </a:avLst>
            </a:prstGeom>
            <a:solidFill>
              <a:srgbClr val="1A0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1"/>
            <p:cNvSpPr/>
            <p:nvPr/>
          </p:nvSpPr>
          <p:spPr>
            <a:xfrm>
              <a:off x="6740925" y="2771975"/>
              <a:ext cx="1815300" cy="1022100"/>
            </a:xfrm>
            <a:prstGeom prst="roundRect">
              <a:avLst>
                <a:gd name="adj" fmla="val 16667"/>
              </a:avLst>
            </a:prstGeom>
            <a:solidFill>
              <a:srgbClr val="1A0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1"/>
            <p:cNvSpPr/>
            <p:nvPr/>
          </p:nvSpPr>
          <p:spPr>
            <a:xfrm>
              <a:off x="932200" y="1629050"/>
              <a:ext cx="1815300" cy="1022100"/>
            </a:xfrm>
            <a:prstGeom prst="roundRect">
              <a:avLst>
                <a:gd name="adj" fmla="val 16667"/>
              </a:avLst>
            </a:prstGeom>
            <a:solidFill>
              <a:srgbClr val="1A0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9" name="Google Shape;50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0" name="Google Shape;510;p51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511" name="Google Shape;511;p51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51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22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3" name="Google Shape;51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5121" y="3035579"/>
            <a:ext cx="1543248" cy="40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7176" y="1770167"/>
            <a:ext cx="1181736" cy="77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5050" y="1873200"/>
            <a:ext cx="667075" cy="6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7298" y="1876425"/>
            <a:ext cx="1009926" cy="6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arillion-logo | The FAST Standard ...">
            <a:extLst>
              <a:ext uri="{FF2B5EF4-FFF2-40B4-BE49-F238E27FC236}">
                <a16:creationId xmlns:a16="http://schemas.microsoft.com/office/drawing/2014/main" id="{990BB464-FE60-510A-7A02-91F4865C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957827"/>
            <a:ext cx="1754907" cy="80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BE STEEL LTD | LinkedIn">
            <a:extLst>
              <a:ext uri="{FF2B5EF4-FFF2-40B4-BE49-F238E27FC236}">
                <a16:creationId xmlns:a16="http://schemas.microsoft.com/office/drawing/2014/main" id="{FBB56D87-162C-D5DF-1C01-B573DA95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184" y="2841785"/>
            <a:ext cx="1055382" cy="10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d Baker London logo illustration, Ted ...">
            <a:extLst>
              <a:ext uri="{FF2B5EF4-FFF2-40B4-BE49-F238E27FC236}">
                <a16:creationId xmlns:a16="http://schemas.microsoft.com/office/drawing/2014/main" id="{261057B2-25D5-0F9F-0445-69A5FBE5A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4" y="1651000"/>
            <a:ext cx="2134260" cy="8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2"/>
          <p:cNvSpPr/>
          <p:nvPr/>
        </p:nvSpPr>
        <p:spPr>
          <a:xfrm>
            <a:off x="697875" y="2288775"/>
            <a:ext cx="2607900" cy="826800"/>
          </a:xfrm>
          <a:prstGeom prst="roundRect">
            <a:avLst>
              <a:gd name="adj" fmla="val 7053"/>
            </a:avLst>
          </a:prstGeom>
          <a:solidFill>
            <a:srgbClr val="F7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52"/>
          <p:cNvSpPr txBox="1"/>
          <p:nvPr/>
        </p:nvSpPr>
        <p:spPr>
          <a:xfrm>
            <a:off x="1275693" y="2517525"/>
            <a:ext cx="203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Reputational damage for directors</a:t>
            </a:r>
            <a:endParaRPr sz="1300">
              <a:solidFill>
                <a:srgbClr val="1D082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7" name="Google Shape;527;p52"/>
          <p:cNvSpPr txBox="1"/>
          <p:nvPr/>
        </p:nvSpPr>
        <p:spPr>
          <a:xfrm>
            <a:off x="684500" y="1098100"/>
            <a:ext cx="3299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28" name="Google Shape;52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9" name="Google Shape;529;p52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530" name="Google Shape;530;p52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52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23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2" name="Google Shape;532;p52"/>
          <p:cNvSpPr txBox="1"/>
          <p:nvPr/>
        </p:nvSpPr>
        <p:spPr>
          <a:xfrm>
            <a:off x="684500" y="1098100"/>
            <a:ext cx="3299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 sz="30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Impact of poor governance</a:t>
            </a:r>
            <a:endParaRPr sz="300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3" name="Google Shape;533;p52"/>
          <p:cNvSpPr/>
          <p:nvPr/>
        </p:nvSpPr>
        <p:spPr>
          <a:xfrm>
            <a:off x="3417435" y="2288775"/>
            <a:ext cx="2607900" cy="826800"/>
          </a:xfrm>
          <a:prstGeom prst="roundRect">
            <a:avLst>
              <a:gd name="adj" fmla="val 7053"/>
            </a:avLst>
          </a:prstGeom>
          <a:solidFill>
            <a:srgbClr val="F7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52"/>
          <p:cNvSpPr txBox="1"/>
          <p:nvPr/>
        </p:nvSpPr>
        <p:spPr>
          <a:xfrm>
            <a:off x="3995253" y="2517525"/>
            <a:ext cx="203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Impact ability to recruit new NEDs / senior hires</a:t>
            </a:r>
            <a:endParaRPr sz="1300">
              <a:solidFill>
                <a:srgbClr val="1D082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5" name="Google Shape;535;p52"/>
          <p:cNvSpPr/>
          <p:nvPr/>
        </p:nvSpPr>
        <p:spPr>
          <a:xfrm>
            <a:off x="6113625" y="2288775"/>
            <a:ext cx="2607900" cy="826800"/>
          </a:xfrm>
          <a:prstGeom prst="roundRect">
            <a:avLst>
              <a:gd name="adj" fmla="val 7053"/>
            </a:avLst>
          </a:prstGeom>
          <a:solidFill>
            <a:srgbClr val="F7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52"/>
          <p:cNvSpPr txBox="1"/>
          <p:nvPr/>
        </p:nvSpPr>
        <p:spPr>
          <a:xfrm>
            <a:off x="6691450" y="2517525"/>
            <a:ext cx="193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</a:rPr>
              <a:t>May impact your credit rating</a:t>
            </a:r>
            <a:endParaRPr sz="1300" dirty="0">
              <a:solidFill>
                <a:srgbClr val="1D082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7" name="Google Shape;537;p52"/>
          <p:cNvSpPr/>
          <p:nvPr/>
        </p:nvSpPr>
        <p:spPr>
          <a:xfrm>
            <a:off x="3417425" y="3225363"/>
            <a:ext cx="5304000" cy="826800"/>
          </a:xfrm>
          <a:prstGeom prst="roundRect">
            <a:avLst>
              <a:gd name="adj" fmla="val 7053"/>
            </a:avLst>
          </a:prstGeom>
          <a:solidFill>
            <a:srgbClr val="F7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52"/>
          <p:cNvSpPr txBox="1"/>
          <p:nvPr/>
        </p:nvSpPr>
        <p:spPr>
          <a:xfrm>
            <a:off x="3995249" y="3454113"/>
            <a:ext cx="446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Impact relationships with investors, staff, regulators, customers and suppliers</a:t>
            </a:r>
            <a:endParaRPr sz="1300">
              <a:solidFill>
                <a:srgbClr val="1D082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9" name="Google Shape;539;p52"/>
          <p:cNvSpPr/>
          <p:nvPr/>
        </p:nvSpPr>
        <p:spPr>
          <a:xfrm>
            <a:off x="697860" y="3225363"/>
            <a:ext cx="2607900" cy="826800"/>
          </a:xfrm>
          <a:prstGeom prst="roundRect">
            <a:avLst>
              <a:gd name="adj" fmla="val 7053"/>
            </a:avLst>
          </a:prstGeom>
          <a:solidFill>
            <a:srgbClr val="F7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52"/>
          <p:cNvSpPr txBox="1"/>
          <p:nvPr/>
        </p:nvSpPr>
        <p:spPr>
          <a:xfrm>
            <a:off x="1275678" y="3454113"/>
            <a:ext cx="203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May lead to regulatory intervention</a:t>
            </a:r>
            <a:endParaRPr sz="1300">
              <a:solidFill>
                <a:srgbClr val="1D082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41" name="Google Shape;541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100" y="2596541"/>
            <a:ext cx="232650" cy="21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100" y="3533128"/>
            <a:ext cx="232650" cy="21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3350" y="2596541"/>
            <a:ext cx="232650" cy="21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3350" y="3533128"/>
            <a:ext cx="232650" cy="21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4550" y="2596541"/>
            <a:ext cx="232650" cy="21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82A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53"/>
          <p:cNvPicPr preferRelativeResize="0"/>
          <p:nvPr/>
        </p:nvPicPr>
        <p:blipFill rotWithShape="1">
          <a:blip r:embed="rId3">
            <a:alphaModFix/>
          </a:blip>
          <a:srcRect l="8529" r="13143"/>
          <a:stretch/>
        </p:blipFill>
        <p:spPr>
          <a:xfrm>
            <a:off x="3632875" y="184700"/>
            <a:ext cx="5511127" cy="468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53"/>
          <p:cNvPicPr preferRelativeResize="0"/>
          <p:nvPr/>
        </p:nvPicPr>
        <p:blipFill rotWithShape="1">
          <a:blip r:embed="rId5">
            <a:alphaModFix/>
          </a:blip>
          <a:srcRect r="-1142"/>
          <a:stretch/>
        </p:blipFill>
        <p:spPr>
          <a:xfrm>
            <a:off x="3985175" y="104375"/>
            <a:ext cx="3823500" cy="9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53"/>
          <p:cNvPicPr preferRelativeResize="0"/>
          <p:nvPr/>
        </p:nvPicPr>
        <p:blipFill rotWithShape="1">
          <a:blip r:embed="rId6">
            <a:alphaModFix/>
          </a:blip>
          <a:srcRect l="18347" t="14199" r="1952"/>
          <a:stretch/>
        </p:blipFill>
        <p:spPr>
          <a:xfrm flipH="1">
            <a:off x="7026622" y="4210963"/>
            <a:ext cx="2117375" cy="9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53"/>
          <p:cNvSpPr txBox="1"/>
          <p:nvPr/>
        </p:nvSpPr>
        <p:spPr>
          <a:xfrm>
            <a:off x="684500" y="1922250"/>
            <a:ext cx="3117900" cy="12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 sz="30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What are the first steps I should take?</a:t>
            </a:r>
            <a:endParaRPr sz="3000" b="0" i="0" u="none" strike="noStrike" cap="none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55" name="Google Shape;555;p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6" name="Google Shape;556;p53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557" name="Google Shape;557;p53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53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24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9" name="Google Shape;559;p53"/>
          <p:cNvPicPr preferRelativeResize="0"/>
          <p:nvPr/>
        </p:nvPicPr>
        <p:blipFill rotWithShape="1">
          <a:blip r:embed="rId5">
            <a:alphaModFix/>
          </a:blip>
          <a:srcRect r="-1142"/>
          <a:stretch/>
        </p:blipFill>
        <p:spPr>
          <a:xfrm>
            <a:off x="4762025" y="3932475"/>
            <a:ext cx="3823500" cy="9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5" name="Google Shape;565;p54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566" name="Google Shape;566;p54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54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25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8" name="Google Shape;568;p54"/>
          <p:cNvSpPr txBox="1"/>
          <p:nvPr/>
        </p:nvSpPr>
        <p:spPr>
          <a:xfrm>
            <a:off x="684500" y="1098100"/>
            <a:ext cx="42474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 sz="30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First steps</a:t>
            </a:r>
            <a:endParaRPr sz="300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9" name="Google Shape;569;p54"/>
          <p:cNvSpPr/>
          <p:nvPr/>
        </p:nvSpPr>
        <p:spPr>
          <a:xfrm>
            <a:off x="684500" y="1948900"/>
            <a:ext cx="3763500" cy="2422500"/>
          </a:xfrm>
          <a:prstGeom prst="roundRect">
            <a:avLst>
              <a:gd name="adj" fmla="val 7053"/>
            </a:avLst>
          </a:prstGeom>
          <a:solidFill>
            <a:srgbClr val="F7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54"/>
          <p:cNvSpPr/>
          <p:nvPr/>
        </p:nvSpPr>
        <p:spPr>
          <a:xfrm>
            <a:off x="4660650" y="1948900"/>
            <a:ext cx="3974400" cy="2422500"/>
          </a:xfrm>
          <a:prstGeom prst="roundRect">
            <a:avLst>
              <a:gd name="adj" fmla="val 7053"/>
            </a:avLst>
          </a:prstGeom>
          <a:solidFill>
            <a:srgbClr val="F7F6F2"/>
          </a:solidFill>
          <a:ln w="19050" cap="flat" cmpd="sng">
            <a:solidFill>
              <a:srgbClr val="D88D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54"/>
          <p:cNvSpPr txBox="1"/>
          <p:nvPr/>
        </p:nvSpPr>
        <p:spPr>
          <a:xfrm>
            <a:off x="946700" y="2121916"/>
            <a:ext cx="3239100" cy="15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dirty="0"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rPr>
              <a:t>ABC</a:t>
            </a:r>
            <a:endParaRPr sz="1300" dirty="0">
              <a:solidFill>
                <a:srgbClr val="1D082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 dirty="0">
              <a:solidFill>
                <a:srgbClr val="1D08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797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●"/>
            </a:pPr>
            <a:r>
              <a:rPr lang="en-GB" sz="1250" dirty="0">
                <a:solidFill>
                  <a:schemeClr val="dk1"/>
                </a:solidFill>
              </a:rPr>
              <a:t>Register your company</a:t>
            </a:r>
            <a:endParaRPr sz="1250" dirty="0">
              <a:solidFill>
                <a:schemeClr val="dk1"/>
              </a:solidFill>
            </a:endParaRPr>
          </a:p>
          <a:p>
            <a:pPr marL="457200" lvl="0" indent="-30797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●"/>
            </a:pPr>
            <a:r>
              <a:rPr lang="en-GB" sz="1250" dirty="0">
                <a:solidFill>
                  <a:schemeClr val="dk1"/>
                </a:solidFill>
              </a:rPr>
              <a:t>Develop a constitution</a:t>
            </a:r>
            <a:endParaRPr sz="1250" dirty="0">
              <a:solidFill>
                <a:schemeClr val="dk1"/>
              </a:solidFill>
            </a:endParaRPr>
          </a:p>
          <a:p>
            <a:pPr marL="457200" lvl="0" indent="-30797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●"/>
            </a:pPr>
            <a:r>
              <a:rPr lang="en-GB" sz="1250" dirty="0">
                <a:solidFill>
                  <a:schemeClr val="dk1"/>
                </a:solidFill>
              </a:rPr>
              <a:t>Shareholders agreement</a:t>
            </a:r>
            <a:endParaRPr sz="1250" dirty="0">
              <a:solidFill>
                <a:schemeClr val="dk1"/>
              </a:solidFill>
            </a:endParaRPr>
          </a:p>
          <a:p>
            <a:pPr marL="457200" lvl="0" indent="-30797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●"/>
            </a:pPr>
            <a:r>
              <a:rPr lang="en-GB" sz="1250" dirty="0">
                <a:solidFill>
                  <a:schemeClr val="dk1"/>
                </a:solidFill>
              </a:rPr>
              <a:t>Open a bank account</a:t>
            </a:r>
            <a:endParaRPr sz="1250" dirty="0">
              <a:solidFill>
                <a:schemeClr val="dk1"/>
              </a:solidFill>
            </a:endParaRPr>
          </a:p>
          <a:p>
            <a:pPr marL="457200" lvl="0" indent="-30797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●"/>
            </a:pPr>
            <a:r>
              <a:rPr lang="en-GB" sz="1250" dirty="0">
                <a:solidFill>
                  <a:schemeClr val="dk1"/>
                </a:solidFill>
              </a:rPr>
              <a:t>Register for taxes</a:t>
            </a:r>
            <a:endParaRPr sz="1250" b="0" i="0" u="none" strike="noStrike" cap="none" dirty="0">
              <a:solidFill>
                <a:srgbClr val="1D08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2" name="Google Shape;572;p54"/>
          <p:cNvCxnSpPr/>
          <p:nvPr/>
        </p:nvCxnSpPr>
        <p:spPr>
          <a:xfrm>
            <a:off x="915350" y="2440138"/>
            <a:ext cx="3301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3" name="Google Shape;573;p54"/>
          <p:cNvSpPr txBox="1"/>
          <p:nvPr/>
        </p:nvSpPr>
        <p:spPr>
          <a:xfrm>
            <a:off x="4841499" y="1969516"/>
            <a:ext cx="3683700" cy="2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>
              <a:solidFill>
                <a:srgbClr val="1D082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GB" sz="1300"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rPr>
              <a:t>EFG</a:t>
            </a:r>
            <a:endParaRPr sz="1300">
              <a:solidFill>
                <a:srgbClr val="1D082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None/>
            </a:pPr>
            <a:endParaRPr sz="950">
              <a:solidFill>
                <a:srgbClr val="1D082A"/>
              </a:solidFill>
            </a:endParaRPr>
          </a:p>
          <a:p>
            <a:pPr marL="457200" lvl="0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●"/>
            </a:pPr>
            <a:r>
              <a:rPr lang="en-GB" sz="1250">
                <a:solidFill>
                  <a:schemeClr val="dk1"/>
                </a:solidFill>
              </a:rPr>
              <a:t>Ask your investors what their governance requirements are</a:t>
            </a:r>
            <a:endParaRPr sz="1250">
              <a:solidFill>
                <a:schemeClr val="dk1"/>
              </a:solidFill>
            </a:endParaRPr>
          </a:p>
          <a:p>
            <a:pPr marL="457200" lvl="0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●"/>
            </a:pPr>
            <a:r>
              <a:rPr lang="en-GB" sz="1250">
                <a:solidFill>
                  <a:schemeClr val="dk1"/>
                </a:solidFill>
              </a:rPr>
              <a:t>Quarterly reporting to investors</a:t>
            </a:r>
            <a:endParaRPr sz="1250">
              <a:solidFill>
                <a:schemeClr val="dk1"/>
              </a:solidFill>
            </a:endParaRPr>
          </a:p>
          <a:p>
            <a:pPr marL="457200" lvl="0" indent="-30797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●"/>
            </a:pPr>
            <a:r>
              <a:rPr lang="en-GB" sz="1250">
                <a:solidFill>
                  <a:schemeClr val="dk1"/>
                </a:solidFill>
              </a:rPr>
              <a:t>Hold regular Board meetings</a:t>
            </a:r>
            <a:endParaRPr sz="1250">
              <a:solidFill>
                <a:schemeClr val="dk1"/>
              </a:solidFill>
            </a:endParaRPr>
          </a:p>
          <a:p>
            <a:pPr marL="457200" lvl="0" indent="-30797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●"/>
            </a:pPr>
            <a:r>
              <a:rPr lang="en-GB" sz="1250">
                <a:solidFill>
                  <a:schemeClr val="dk1"/>
                </a:solidFill>
              </a:rPr>
              <a:t>Find out what similar organisations are doing</a:t>
            </a:r>
            <a:endParaRPr sz="1250">
              <a:solidFill>
                <a:schemeClr val="dk1"/>
              </a:solidFill>
            </a:endParaRPr>
          </a:p>
          <a:p>
            <a:pPr marL="457200" lvl="0" indent="-30797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●"/>
            </a:pPr>
            <a:r>
              <a:rPr lang="en-GB" sz="1250">
                <a:solidFill>
                  <a:schemeClr val="dk1"/>
                </a:solidFill>
              </a:rPr>
              <a:t>Develop a governance handbook</a:t>
            </a:r>
            <a:endParaRPr sz="1250">
              <a:solidFill>
                <a:schemeClr val="dk1"/>
              </a:solidFill>
            </a:endParaRPr>
          </a:p>
          <a:p>
            <a:pPr marL="457200" lvl="0" indent="-30797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●"/>
            </a:pPr>
            <a:r>
              <a:rPr lang="en-GB" sz="1250">
                <a:solidFill>
                  <a:schemeClr val="dk1"/>
                </a:solidFill>
              </a:rPr>
              <a:t>Hire an advisor to help set up structures</a:t>
            </a:r>
            <a:endParaRPr sz="125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1300">
              <a:solidFill>
                <a:srgbClr val="1D082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74" name="Google Shape;574;p54"/>
          <p:cNvCxnSpPr/>
          <p:nvPr/>
        </p:nvCxnSpPr>
        <p:spPr>
          <a:xfrm>
            <a:off x="4887400" y="2440138"/>
            <a:ext cx="3301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82A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5"/>
          <p:cNvSpPr txBox="1"/>
          <p:nvPr/>
        </p:nvSpPr>
        <p:spPr>
          <a:xfrm>
            <a:off x="684500" y="1922250"/>
            <a:ext cx="3117900" cy="12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 sz="30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Discussion</a:t>
            </a:r>
            <a:endParaRPr sz="300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80" name="Google Shape;58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1" name="Google Shape;581;p55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582" name="Google Shape;582;p55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55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26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82E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56"/>
          <p:cNvPicPr preferRelativeResize="0"/>
          <p:nvPr/>
        </p:nvPicPr>
        <p:blipFill rotWithShape="1">
          <a:blip r:embed="rId3">
            <a:alphaModFix/>
          </a:blip>
          <a:srcRect l="-24890" r="24889"/>
          <a:stretch/>
        </p:blipFill>
        <p:spPr>
          <a:xfrm>
            <a:off x="42550" y="-1"/>
            <a:ext cx="9144000" cy="5126225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56"/>
          <p:cNvSpPr txBox="1"/>
          <p:nvPr/>
        </p:nvSpPr>
        <p:spPr>
          <a:xfrm>
            <a:off x="2646266" y="3553247"/>
            <a:ext cx="11793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Meeting Type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Planning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Outcomes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Conducting the Meeting Follow Through Technology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Board Dynamics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0" name="Google Shape;590;p56"/>
          <p:cNvGrpSpPr/>
          <p:nvPr/>
        </p:nvGrpSpPr>
        <p:grpSpPr>
          <a:xfrm>
            <a:off x="2381887" y="2559905"/>
            <a:ext cx="1442643" cy="912823"/>
            <a:chOff x="2127921" y="2512433"/>
            <a:chExt cx="1404852" cy="912823"/>
          </a:xfrm>
        </p:grpSpPr>
        <p:sp>
          <p:nvSpPr>
            <p:cNvPr id="591" name="Google Shape;591;p56"/>
            <p:cNvSpPr txBox="1"/>
            <p:nvPr/>
          </p:nvSpPr>
          <p:spPr>
            <a:xfrm>
              <a:off x="2371121" y="2514733"/>
              <a:ext cx="11484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GB" sz="700" b="1" i="0" u="none" strike="noStrike" cap="none">
                  <a:solidFill>
                    <a:srgbClr val="D09ACF"/>
                  </a:solidFill>
                  <a:latin typeface="Arial"/>
                  <a:ea typeface="Arial"/>
                  <a:cs typeface="Arial"/>
                  <a:sym typeface="Arial"/>
                </a:rPr>
                <a:t>The Governance</a:t>
              </a:r>
              <a:br>
                <a:rPr lang="en-GB" sz="700" b="1" i="0" u="none" strike="noStrike" cap="none">
                  <a:solidFill>
                    <a:srgbClr val="D09AC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700" b="1" i="0" u="none" strike="noStrike" cap="none">
                  <a:solidFill>
                    <a:srgbClr val="D09ACF"/>
                  </a:solidFill>
                  <a:latin typeface="Arial"/>
                  <a:ea typeface="Arial"/>
                  <a:cs typeface="Arial"/>
                  <a:sym typeface="Arial"/>
                </a:rPr>
                <a:t>Handbook</a:t>
              </a:r>
              <a:endParaRPr sz="1400" b="0" i="0" u="none" strike="noStrike" cap="none">
                <a:solidFill>
                  <a:srgbClr val="D09AC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56"/>
            <p:cNvSpPr txBox="1"/>
            <p:nvPr/>
          </p:nvSpPr>
          <p:spPr>
            <a:xfrm>
              <a:off x="2384373" y="2761055"/>
              <a:ext cx="1148400" cy="6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Overview</a:t>
              </a:r>
              <a:endPara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Board Operations Policies </a:t>
              </a:r>
              <a:b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Technology</a:t>
              </a:r>
              <a:endPara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56"/>
            <p:cNvSpPr txBox="1"/>
            <p:nvPr/>
          </p:nvSpPr>
          <p:spPr>
            <a:xfrm>
              <a:off x="2127921" y="2512433"/>
              <a:ext cx="338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D09ACF"/>
                  </a:solidFill>
                  <a:latin typeface="Georgia"/>
                  <a:ea typeface="Georgia"/>
                  <a:cs typeface="Georgia"/>
                  <a:sym typeface="Georgia"/>
                </a:rPr>
                <a:t>5</a:t>
              </a:r>
              <a:endParaRPr sz="1500" b="0" i="0" u="none" strike="noStrike" cap="none">
                <a:solidFill>
                  <a:srgbClr val="D09AC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pic>
          <p:nvPicPr>
            <p:cNvPr id="594" name="Google Shape;594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2281075" y="2816337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2281075" y="2948562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2281075" y="3067662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2281075" y="3190250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8" name="Google Shape;598;p56"/>
          <p:cNvSpPr txBox="1"/>
          <p:nvPr/>
        </p:nvSpPr>
        <p:spPr>
          <a:xfrm>
            <a:off x="684500" y="1098100"/>
            <a:ext cx="54459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Diploma in Corporate Governance</a:t>
            </a:r>
            <a:endParaRPr sz="26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99" name="Google Shape;599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56"/>
          <p:cNvSpPr txBox="1"/>
          <p:nvPr/>
        </p:nvSpPr>
        <p:spPr>
          <a:xfrm>
            <a:off x="4302065" y="1694546"/>
            <a:ext cx="13059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Context </a:t>
            </a:r>
            <a:b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Duties </a:t>
            </a:r>
            <a:b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Focus </a:t>
            </a:r>
            <a:b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Difficulty </a:t>
            </a:r>
            <a:b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Audit</a:t>
            </a:r>
            <a:endParaRPr sz="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56"/>
          <p:cNvSpPr txBox="1"/>
          <p:nvPr/>
        </p:nvSpPr>
        <p:spPr>
          <a:xfrm>
            <a:off x="6001610" y="2805385"/>
            <a:ext cx="11793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Purpose of Strategy Strategic Tools Developing Strategy Implementing Strategy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2" name="Google Shape;602;p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78469" y="1615372"/>
            <a:ext cx="84886" cy="3341017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56"/>
          <p:cNvSpPr txBox="1"/>
          <p:nvPr/>
        </p:nvSpPr>
        <p:spPr>
          <a:xfrm>
            <a:off x="2646266" y="3422280"/>
            <a:ext cx="1179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1" i="0" u="none" strike="noStrike" cap="none">
                <a:solidFill>
                  <a:srgbClr val="D09ACF"/>
                </a:solidFill>
                <a:latin typeface="Arial"/>
                <a:ea typeface="Arial"/>
                <a:cs typeface="Arial"/>
                <a:sym typeface="Arial"/>
              </a:rPr>
              <a:t>Reporting</a:t>
            </a:r>
            <a:endParaRPr sz="1400" b="0" i="0" u="none" strike="noStrike" cap="none">
              <a:solidFill>
                <a:srgbClr val="D09A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56"/>
          <p:cNvSpPr txBox="1"/>
          <p:nvPr/>
        </p:nvSpPr>
        <p:spPr>
          <a:xfrm>
            <a:off x="4302065" y="1531152"/>
            <a:ext cx="1654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1" i="0" u="none" strike="noStrike" cap="none">
                <a:solidFill>
                  <a:srgbClr val="D09ACF"/>
                </a:solidFill>
                <a:latin typeface="Arial"/>
                <a:ea typeface="Arial"/>
                <a:cs typeface="Arial"/>
                <a:sym typeface="Arial"/>
              </a:rPr>
              <a:t>Financial Matters</a:t>
            </a:r>
            <a:endParaRPr sz="1400" b="0" i="0" u="none" strike="noStrike" cap="none">
              <a:solidFill>
                <a:srgbClr val="D09A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56"/>
          <p:cNvSpPr txBox="1"/>
          <p:nvPr/>
        </p:nvSpPr>
        <p:spPr>
          <a:xfrm>
            <a:off x="4302065" y="2559228"/>
            <a:ext cx="1179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1" i="0" u="none" strike="noStrike" cap="none">
                <a:solidFill>
                  <a:srgbClr val="D09ACF"/>
                </a:solidFill>
                <a:latin typeface="Arial"/>
                <a:ea typeface="Arial"/>
                <a:cs typeface="Arial"/>
                <a:sym typeface="Arial"/>
              </a:rPr>
              <a:t>Risk</a:t>
            </a:r>
            <a:endParaRPr sz="1400" b="0" i="0" u="none" strike="noStrike" cap="none">
              <a:solidFill>
                <a:srgbClr val="D09A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56"/>
          <p:cNvSpPr txBox="1"/>
          <p:nvPr/>
        </p:nvSpPr>
        <p:spPr>
          <a:xfrm>
            <a:off x="4302065" y="2709697"/>
            <a:ext cx="1288200" cy="10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Fundamentals of Risk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Risk Oversight &amp; Monitoring Data Analysis for Enhanced Risk Management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Risk Response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of Risk Management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56"/>
          <p:cNvSpPr txBox="1"/>
          <p:nvPr/>
        </p:nvSpPr>
        <p:spPr>
          <a:xfrm>
            <a:off x="6001610" y="1531152"/>
            <a:ext cx="11793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1" i="0" u="none" strike="noStrike" cap="none">
                <a:solidFill>
                  <a:srgbClr val="D09ACF"/>
                </a:solidFill>
                <a:latin typeface="Arial"/>
                <a:ea typeface="Arial"/>
                <a:cs typeface="Arial"/>
                <a:sym typeface="Arial"/>
              </a:rPr>
              <a:t>The Non Executive Director (NED)</a:t>
            </a:r>
            <a:endParaRPr sz="1400" b="0" i="0" u="none" strike="noStrike" cap="none">
              <a:solidFill>
                <a:srgbClr val="D09A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56"/>
          <p:cNvSpPr txBox="1"/>
          <p:nvPr/>
        </p:nvSpPr>
        <p:spPr>
          <a:xfrm>
            <a:off x="6001610" y="1854410"/>
            <a:ext cx="11793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Prepare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Promote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Analyse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Decision Time </a:t>
            </a:r>
            <a:b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Making an Impact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56"/>
          <p:cNvSpPr txBox="1"/>
          <p:nvPr/>
        </p:nvSpPr>
        <p:spPr>
          <a:xfrm>
            <a:off x="6001610" y="2653284"/>
            <a:ext cx="1179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1" i="0" u="none" strike="noStrike" cap="none">
                <a:solidFill>
                  <a:srgbClr val="D09ACF"/>
                </a:solidFill>
                <a:latin typeface="Arial"/>
                <a:ea typeface="Arial"/>
                <a:cs typeface="Arial"/>
                <a:sym typeface="Arial"/>
              </a:rPr>
              <a:t>Strategy</a:t>
            </a:r>
            <a:endParaRPr sz="1400" b="0" i="0" u="none" strike="noStrike" cap="none">
              <a:solidFill>
                <a:srgbClr val="D09A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56"/>
          <p:cNvSpPr txBox="1"/>
          <p:nvPr/>
        </p:nvSpPr>
        <p:spPr>
          <a:xfrm>
            <a:off x="5737646" y="1531152"/>
            <a:ext cx="347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D09ACF"/>
                </a:solidFill>
                <a:latin typeface="Georgia"/>
                <a:ea typeface="Georgia"/>
                <a:cs typeface="Georgia"/>
                <a:sym typeface="Georgia"/>
              </a:rPr>
              <a:t>10</a:t>
            </a:r>
            <a:endParaRPr sz="1500" b="0" i="0" u="none" strike="noStrike" cap="none">
              <a:solidFill>
                <a:srgbClr val="D09AC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1" name="Google Shape;611;p56"/>
          <p:cNvSpPr txBox="1"/>
          <p:nvPr/>
        </p:nvSpPr>
        <p:spPr>
          <a:xfrm>
            <a:off x="4067085" y="1531152"/>
            <a:ext cx="347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D09ACF"/>
                </a:solidFill>
                <a:latin typeface="Georgia"/>
                <a:ea typeface="Georgia"/>
                <a:cs typeface="Georgia"/>
                <a:sym typeface="Georgia"/>
              </a:rPr>
              <a:t>7</a:t>
            </a:r>
            <a:endParaRPr sz="1500" b="0" i="0" u="none" strike="noStrike" cap="none">
              <a:solidFill>
                <a:srgbClr val="D09AC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2" name="Google Shape;612;p56"/>
          <p:cNvSpPr txBox="1"/>
          <p:nvPr/>
        </p:nvSpPr>
        <p:spPr>
          <a:xfrm>
            <a:off x="4067085" y="2557923"/>
            <a:ext cx="347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D09ACF"/>
                </a:solidFill>
                <a:latin typeface="Georgia"/>
                <a:ea typeface="Georgia"/>
                <a:cs typeface="Georgia"/>
                <a:sym typeface="Georgia"/>
              </a:rPr>
              <a:t>8</a:t>
            </a:r>
            <a:endParaRPr sz="1500" b="0" i="0" u="none" strike="noStrike" cap="none">
              <a:solidFill>
                <a:srgbClr val="D09AC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3" name="Google Shape;613;p56"/>
          <p:cNvSpPr txBox="1"/>
          <p:nvPr/>
        </p:nvSpPr>
        <p:spPr>
          <a:xfrm>
            <a:off x="5737646" y="2628359"/>
            <a:ext cx="347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D09ACF"/>
                </a:solidFill>
                <a:latin typeface="Georgia"/>
                <a:ea typeface="Georgia"/>
                <a:cs typeface="Georgia"/>
                <a:sym typeface="Georgia"/>
              </a:rPr>
              <a:t>11</a:t>
            </a:r>
            <a:endParaRPr sz="1500" b="0" i="0" u="none" strike="noStrike" cap="none">
              <a:solidFill>
                <a:srgbClr val="D09AC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4" name="Google Shape;614;p56"/>
          <p:cNvSpPr txBox="1"/>
          <p:nvPr/>
        </p:nvSpPr>
        <p:spPr>
          <a:xfrm>
            <a:off x="2396524" y="3415005"/>
            <a:ext cx="347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D09ACF"/>
                </a:solidFill>
                <a:latin typeface="Georgia"/>
                <a:ea typeface="Georgia"/>
                <a:cs typeface="Georgia"/>
                <a:sym typeface="Georgia"/>
              </a:rPr>
              <a:t>6</a:t>
            </a:r>
            <a:endParaRPr sz="1500" b="0" i="0" u="none" strike="noStrike" cap="none">
              <a:solidFill>
                <a:srgbClr val="D09AC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615" name="Google Shape;615;p56"/>
          <p:cNvGrpSpPr/>
          <p:nvPr/>
        </p:nvGrpSpPr>
        <p:grpSpPr>
          <a:xfrm>
            <a:off x="684502" y="1562063"/>
            <a:ext cx="1427519" cy="1210635"/>
            <a:chOff x="475000" y="1514591"/>
            <a:chExt cx="1390125" cy="1210635"/>
          </a:xfrm>
        </p:grpSpPr>
        <p:sp>
          <p:nvSpPr>
            <p:cNvPr id="616" name="Google Shape;616;p56"/>
            <p:cNvSpPr txBox="1"/>
            <p:nvPr/>
          </p:nvSpPr>
          <p:spPr>
            <a:xfrm>
              <a:off x="716725" y="1514591"/>
              <a:ext cx="11484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GB" sz="700" b="1" i="0" u="none" strike="noStrike" cap="none">
                  <a:solidFill>
                    <a:srgbClr val="D09ACF"/>
                  </a:solidFill>
                  <a:latin typeface="Arial"/>
                  <a:ea typeface="Arial"/>
                  <a:cs typeface="Arial"/>
                  <a:sym typeface="Arial"/>
                </a:rPr>
                <a:t>Introduction to Corporate Governance</a:t>
              </a:r>
              <a:endParaRPr sz="1400" b="0" i="0" u="none" strike="noStrike" cap="none">
                <a:solidFill>
                  <a:srgbClr val="D09AC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56"/>
            <p:cNvSpPr txBox="1"/>
            <p:nvPr/>
          </p:nvSpPr>
          <p:spPr>
            <a:xfrm>
              <a:off x="475000" y="1514591"/>
              <a:ext cx="338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D09ACF"/>
                  </a:solidFill>
                  <a:latin typeface="Georgia"/>
                  <a:ea typeface="Georgia"/>
                  <a:cs typeface="Georgia"/>
                  <a:sym typeface="Georgia"/>
                </a:rPr>
                <a:t>1</a:t>
              </a:r>
              <a:endParaRPr sz="1500" b="0" i="0" u="none" strike="noStrike" cap="none">
                <a:solidFill>
                  <a:srgbClr val="D09AC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pic>
          <p:nvPicPr>
            <p:cNvPr id="618" name="Google Shape;618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613900" y="1912060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613900" y="2107675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613900" y="2226775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1" name="Google Shape;621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613900" y="2349362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613900" y="2471962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3" name="Google Shape;623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613900" y="2603925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4" name="Google Shape;624;p56"/>
          <p:cNvGrpSpPr/>
          <p:nvPr/>
        </p:nvGrpSpPr>
        <p:grpSpPr>
          <a:xfrm>
            <a:off x="684502" y="2827572"/>
            <a:ext cx="1427519" cy="1035560"/>
            <a:chOff x="475000" y="2559825"/>
            <a:chExt cx="1390125" cy="1035560"/>
          </a:xfrm>
        </p:grpSpPr>
        <p:sp>
          <p:nvSpPr>
            <p:cNvPr id="625" name="Google Shape;625;p56"/>
            <p:cNvSpPr txBox="1"/>
            <p:nvPr/>
          </p:nvSpPr>
          <p:spPr>
            <a:xfrm>
              <a:off x="716725" y="2559825"/>
              <a:ext cx="11484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GB" sz="700" b="1" i="0" u="none" strike="noStrike" cap="none">
                  <a:solidFill>
                    <a:srgbClr val="D09ACF"/>
                  </a:solidFill>
                  <a:latin typeface="Arial"/>
                  <a:ea typeface="Arial"/>
                  <a:cs typeface="Arial"/>
                  <a:sym typeface="Arial"/>
                </a:rPr>
                <a:t>Governance</a:t>
              </a:r>
              <a:br>
                <a:rPr lang="en-GB" sz="700" b="1" i="0" u="none" strike="noStrike" cap="none">
                  <a:solidFill>
                    <a:srgbClr val="D09AC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700" b="1" i="0" u="none" strike="noStrike" cap="none">
                  <a:solidFill>
                    <a:srgbClr val="D09ACF"/>
                  </a:solidFill>
                  <a:latin typeface="Arial"/>
                  <a:ea typeface="Arial"/>
                  <a:cs typeface="Arial"/>
                  <a:sym typeface="Arial"/>
                </a:rPr>
                <a:t>Architecture</a:t>
              </a:r>
              <a:endParaRPr sz="700" b="1" i="0" u="none" strike="noStrike" cap="none">
                <a:solidFill>
                  <a:srgbClr val="D09AC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56"/>
            <p:cNvSpPr txBox="1"/>
            <p:nvPr/>
          </p:nvSpPr>
          <p:spPr>
            <a:xfrm>
              <a:off x="716725" y="2807285"/>
              <a:ext cx="1148400" cy="7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Context </a:t>
              </a:r>
              <a:b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Executive </a:t>
              </a:r>
              <a:b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Board Committees </a:t>
              </a:r>
              <a:b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Board Roles </a:t>
              </a:r>
              <a:b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The Board Function</a:t>
              </a:r>
              <a:endPara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56"/>
            <p:cNvSpPr txBox="1"/>
            <p:nvPr/>
          </p:nvSpPr>
          <p:spPr>
            <a:xfrm>
              <a:off x="475000" y="2569094"/>
              <a:ext cx="338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D09ACF"/>
                  </a:solidFill>
                  <a:latin typeface="Georgia"/>
                  <a:ea typeface="Georgia"/>
                  <a:cs typeface="Georgia"/>
                  <a:sym typeface="Georgia"/>
                </a:rPr>
                <a:t>2</a:t>
              </a:r>
              <a:endParaRPr sz="1500" b="0" i="0" u="none" strike="noStrike" cap="none">
                <a:solidFill>
                  <a:srgbClr val="D09AC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pic>
          <p:nvPicPr>
            <p:cNvPr id="628" name="Google Shape;628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613900" y="2842887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9" name="Google Shape;629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613900" y="2953412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0" name="Google Shape;630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613900" y="3085637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1" name="Google Shape;631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613900" y="3204737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2" name="Google Shape;632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613900" y="3327325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3" name="Google Shape;633;p56"/>
          <p:cNvGrpSpPr/>
          <p:nvPr/>
        </p:nvGrpSpPr>
        <p:grpSpPr>
          <a:xfrm>
            <a:off x="684502" y="3738895"/>
            <a:ext cx="1593872" cy="1175203"/>
            <a:chOff x="475000" y="3608060"/>
            <a:chExt cx="1552120" cy="1175203"/>
          </a:xfrm>
        </p:grpSpPr>
        <p:sp>
          <p:nvSpPr>
            <p:cNvPr id="634" name="Google Shape;634;p56"/>
            <p:cNvSpPr txBox="1"/>
            <p:nvPr/>
          </p:nvSpPr>
          <p:spPr>
            <a:xfrm>
              <a:off x="716720" y="3624265"/>
              <a:ext cx="13104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GB" sz="700" b="1" i="0" u="none" strike="noStrike" cap="none">
                  <a:solidFill>
                    <a:srgbClr val="D09ACF"/>
                  </a:solidFill>
                  <a:latin typeface="Arial"/>
                  <a:ea typeface="Arial"/>
                  <a:cs typeface="Arial"/>
                  <a:sym typeface="Arial"/>
                </a:rPr>
                <a:t>The Company</a:t>
              </a:r>
              <a:br>
                <a:rPr lang="en-GB" sz="700" b="1" i="0" u="none" strike="noStrike" cap="none">
                  <a:solidFill>
                    <a:srgbClr val="D09AC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700" b="1" i="0" u="none" strike="noStrike" cap="none">
                  <a:solidFill>
                    <a:srgbClr val="D09ACF"/>
                  </a:solidFill>
                  <a:latin typeface="Arial"/>
                  <a:ea typeface="Arial"/>
                  <a:cs typeface="Arial"/>
                  <a:sym typeface="Arial"/>
                </a:rPr>
                <a:t>Director</a:t>
              </a:r>
              <a:endParaRPr sz="700" b="1" i="0" u="none" strike="noStrike" cap="none">
                <a:solidFill>
                  <a:srgbClr val="D09AC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56"/>
            <p:cNvSpPr txBox="1"/>
            <p:nvPr/>
          </p:nvSpPr>
          <p:spPr>
            <a:xfrm>
              <a:off x="716725" y="3871263"/>
              <a:ext cx="1148400" cy="9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Legal Definition </a:t>
              </a:r>
              <a:b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Essential Knowledge Due Diligence Appointment Responsibilities</a:t>
              </a:r>
              <a:endPara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End of Term</a:t>
              </a:r>
              <a:endPara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56"/>
            <p:cNvSpPr txBox="1"/>
            <p:nvPr/>
          </p:nvSpPr>
          <p:spPr>
            <a:xfrm>
              <a:off x="475000" y="3608060"/>
              <a:ext cx="338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D09ACF"/>
                  </a:solidFill>
                  <a:latin typeface="Georgia"/>
                  <a:ea typeface="Georgia"/>
                  <a:cs typeface="Georgia"/>
                  <a:sym typeface="Georgia"/>
                </a:rPr>
                <a:t>3</a:t>
              </a:r>
              <a:endParaRPr sz="1500" b="0" i="0" u="none" strike="noStrike" cap="none">
                <a:solidFill>
                  <a:srgbClr val="D09AC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pic>
          <p:nvPicPr>
            <p:cNvPr id="637" name="Google Shape;637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613900" y="3918325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Google Shape;638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613900" y="4028850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9" name="Google Shape;639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613900" y="4161075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0" name="Google Shape;640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613900" y="4280175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613900" y="4402762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2" name="Google Shape;642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613900" y="4525362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3" name="Google Shape;643;p56"/>
          <p:cNvGrpSpPr/>
          <p:nvPr/>
        </p:nvGrpSpPr>
        <p:grpSpPr>
          <a:xfrm>
            <a:off x="2396524" y="1562063"/>
            <a:ext cx="1429034" cy="920027"/>
            <a:chOff x="2142175" y="1514591"/>
            <a:chExt cx="1391600" cy="920027"/>
          </a:xfrm>
        </p:grpSpPr>
        <p:sp>
          <p:nvSpPr>
            <p:cNvPr id="644" name="Google Shape;644;p56"/>
            <p:cNvSpPr txBox="1"/>
            <p:nvPr/>
          </p:nvSpPr>
          <p:spPr>
            <a:xfrm>
              <a:off x="2385375" y="1514591"/>
              <a:ext cx="11484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GB" sz="700" b="1" i="0" u="none" strike="noStrike" cap="none">
                  <a:solidFill>
                    <a:srgbClr val="D09ACF"/>
                  </a:solidFill>
                  <a:latin typeface="Arial"/>
                  <a:ea typeface="Arial"/>
                  <a:cs typeface="Arial"/>
                  <a:sym typeface="Arial"/>
                </a:rPr>
                <a:t>Corporate Culture</a:t>
              </a:r>
              <a:endParaRPr sz="1400" b="0" i="0" u="none" strike="noStrike" cap="none">
                <a:solidFill>
                  <a:srgbClr val="D09AC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56"/>
            <p:cNvSpPr txBox="1"/>
            <p:nvPr/>
          </p:nvSpPr>
          <p:spPr>
            <a:xfrm>
              <a:off x="2385375" y="1646518"/>
              <a:ext cx="1148400" cy="7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Context </a:t>
              </a:r>
              <a:b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Executive </a:t>
              </a:r>
              <a:b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Committees </a:t>
              </a:r>
              <a:b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Board Roles </a:t>
              </a:r>
              <a:b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The Board</a:t>
              </a:r>
              <a:endParaRPr sz="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56"/>
            <p:cNvSpPr txBox="1"/>
            <p:nvPr/>
          </p:nvSpPr>
          <p:spPr>
            <a:xfrm>
              <a:off x="2142175" y="1514591"/>
              <a:ext cx="338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D09ACF"/>
                  </a:solidFill>
                  <a:latin typeface="Georgia"/>
                  <a:ea typeface="Georgia"/>
                  <a:cs typeface="Georgia"/>
                  <a:sym typeface="Georgia"/>
                </a:rPr>
                <a:t>4</a:t>
              </a:r>
              <a:endParaRPr sz="1500" b="0" i="0" u="none" strike="noStrike" cap="none">
                <a:solidFill>
                  <a:srgbClr val="D09AC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pic>
          <p:nvPicPr>
            <p:cNvPr id="647" name="Google Shape;647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2281075" y="1723250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8" name="Google Shape;648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2281075" y="1833775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9" name="Google Shape;649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2281075" y="1966000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0" name="Google Shape;650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2281075" y="2085100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1" name="Google Shape;651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2281075" y="2207687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52" name="Google Shape;652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549067" y="3591965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549067" y="3702490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549067" y="3834715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549067" y="3953815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549067" y="4076403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549067" y="4199003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549067" y="4330965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549067" y="4462915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198012" y="1756853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198012" y="1867378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198012" y="1999603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198012" y="2118703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198012" y="2241290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198012" y="2767615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198012" y="2878140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198012" y="3010365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198012" y="3129465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198012" y="3252053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198012" y="3374640"/>
            <a:ext cx="60900" cy="186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1" name="Google Shape;671;p56"/>
          <p:cNvGrpSpPr/>
          <p:nvPr/>
        </p:nvGrpSpPr>
        <p:grpSpPr>
          <a:xfrm>
            <a:off x="4067086" y="3559250"/>
            <a:ext cx="1414272" cy="1156710"/>
            <a:chOff x="3768975" y="3511778"/>
            <a:chExt cx="1377225" cy="1156710"/>
          </a:xfrm>
        </p:grpSpPr>
        <p:sp>
          <p:nvSpPr>
            <p:cNvPr id="672" name="Google Shape;672;p56"/>
            <p:cNvSpPr txBox="1"/>
            <p:nvPr/>
          </p:nvSpPr>
          <p:spPr>
            <a:xfrm>
              <a:off x="3997800" y="3511778"/>
              <a:ext cx="11484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GB" sz="700" b="1" i="0" u="none" strike="noStrike" cap="none">
                  <a:solidFill>
                    <a:srgbClr val="D09ACF"/>
                  </a:solidFill>
                  <a:latin typeface="Arial"/>
                  <a:ea typeface="Arial"/>
                  <a:cs typeface="Arial"/>
                  <a:sym typeface="Arial"/>
                </a:rPr>
                <a:t>Evaluating</a:t>
              </a:r>
              <a:br>
                <a:rPr lang="en-GB" sz="700" b="1" i="0" u="none" strike="noStrike" cap="none">
                  <a:solidFill>
                    <a:srgbClr val="D09AC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700" b="1" i="0" u="none" strike="noStrike" cap="none">
                  <a:solidFill>
                    <a:srgbClr val="D09ACF"/>
                  </a:solidFill>
                  <a:latin typeface="Arial"/>
                  <a:ea typeface="Arial"/>
                  <a:cs typeface="Arial"/>
                  <a:sym typeface="Arial"/>
                </a:rPr>
                <a:t>Performance</a:t>
              </a:r>
              <a:endParaRPr sz="1400" b="0" i="0" u="none" strike="noStrike" cap="none">
                <a:solidFill>
                  <a:srgbClr val="D09AC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56"/>
            <p:cNvSpPr txBox="1"/>
            <p:nvPr/>
          </p:nvSpPr>
          <p:spPr>
            <a:xfrm>
              <a:off x="3997800" y="3756488"/>
              <a:ext cx="1148400" cy="9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Rationale</a:t>
              </a:r>
              <a:endPara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GB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Board as Collective Directors as Individuals CEO as Individual Evaluation Methods Performance Diagnostic</a:t>
              </a:r>
              <a:endPara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56"/>
            <p:cNvSpPr txBox="1"/>
            <p:nvPr/>
          </p:nvSpPr>
          <p:spPr>
            <a:xfrm>
              <a:off x="3768975" y="3511778"/>
              <a:ext cx="338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rgbClr val="D09ACF"/>
                  </a:solidFill>
                  <a:latin typeface="Georgia"/>
                  <a:ea typeface="Georgia"/>
                  <a:cs typeface="Georgia"/>
                  <a:sym typeface="Georgia"/>
                </a:rPr>
                <a:t>9</a:t>
              </a:r>
              <a:endParaRPr sz="1500" b="0" i="0" u="none" strike="noStrike" cap="none">
                <a:solidFill>
                  <a:srgbClr val="D09AC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pic>
          <p:nvPicPr>
            <p:cNvPr id="675" name="Google Shape;675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3895675" y="3818137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6" name="Google Shape;676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3895675" y="3928662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7" name="Google Shape;677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3895675" y="4060887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8" name="Google Shape;678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3895675" y="4179987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9" name="Google Shape;679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3895675" y="4302575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0" name="Google Shape;680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3895675" y="4425162"/>
              <a:ext cx="60900" cy="1817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81" name="Google Shape;681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877866" y="1913615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877866" y="2024140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877866" y="2156365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877866" y="2275465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877866" y="2398053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877866" y="2520640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877866" y="2857253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877866" y="2989478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877866" y="3108578"/>
            <a:ext cx="60900" cy="1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877866" y="3231165"/>
            <a:ext cx="60900" cy="1865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1" name="Google Shape;691;p56"/>
          <p:cNvCxnSpPr/>
          <p:nvPr/>
        </p:nvCxnSpPr>
        <p:spPr>
          <a:xfrm>
            <a:off x="718467" y="3803897"/>
            <a:ext cx="1437000" cy="0"/>
          </a:xfrm>
          <a:prstGeom prst="straightConnector1">
            <a:avLst/>
          </a:prstGeom>
          <a:noFill/>
          <a:ln w="9525" cap="flat" cmpd="sng">
            <a:solidFill>
              <a:srgbClr val="D09AC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2" name="Google Shape;692;p56"/>
          <p:cNvCxnSpPr/>
          <p:nvPr/>
        </p:nvCxnSpPr>
        <p:spPr>
          <a:xfrm>
            <a:off x="718467" y="2860910"/>
            <a:ext cx="1437000" cy="0"/>
          </a:xfrm>
          <a:prstGeom prst="straightConnector1">
            <a:avLst/>
          </a:prstGeom>
          <a:noFill/>
          <a:ln w="9525" cap="flat" cmpd="sng">
            <a:solidFill>
              <a:srgbClr val="D09AC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3" name="Google Shape;693;p56"/>
          <p:cNvCxnSpPr/>
          <p:nvPr/>
        </p:nvCxnSpPr>
        <p:spPr>
          <a:xfrm>
            <a:off x="2429154" y="3452322"/>
            <a:ext cx="1437000" cy="0"/>
          </a:xfrm>
          <a:prstGeom prst="straightConnector1">
            <a:avLst/>
          </a:prstGeom>
          <a:noFill/>
          <a:ln w="9525" cap="flat" cmpd="sng">
            <a:solidFill>
              <a:srgbClr val="D09AC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4" name="Google Shape;694;p56"/>
          <p:cNvCxnSpPr/>
          <p:nvPr/>
        </p:nvCxnSpPr>
        <p:spPr>
          <a:xfrm>
            <a:off x="2429154" y="2612072"/>
            <a:ext cx="1437000" cy="0"/>
          </a:xfrm>
          <a:prstGeom prst="straightConnector1">
            <a:avLst/>
          </a:prstGeom>
          <a:noFill/>
          <a:ln w="9525" cap="flat" cmpd="sng">
            <a:solidFill>
              <a:srgbClr val="D09AC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5" name="Google Shape;695;p56"/>
          <p:cNvCxnSpPr/>
          <p:nvPr/>
        </p:nvCxnSpPr>
        <p:spPr>
          <a:xfrm>
            <a:off x="4093566" y="2605847"/>
            <a:ext cx="1437000" cy="0"/>
          </a:xfrm>
          <a:prstGeom prst="straightConnector1">
            <a:avLst/>
          </a:prstGeom>
          <a:noFill/>
          <a:ln w="9525" cap="flat" cmpd="sng">
            <a:solidFill>
              <a:srgbClr val="D09AC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6" name="Google Shape;696;p56"/>
          <p:cNvCxnSpPr/>
          <p:nvPr/>
        </p:nvCxnSpPr>
        <p:spPr>
          <a:xfrm>
            <a:off x="4093566" y="3602172"/>
            <a:ext cx="1437000" cy="0"/>
          </a:xfrm>
          <a:prstGeom prst="straightConnector1">
            <a:avLst/>
          </a:prstGeom>
          <a:noFill/>
          <a:ln w="9525" cap="flat" cmpd="sng">
            <a:solidFill>
              <a:srgbClr val="D09AC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7" name="Google Shape;697;p56"/>
          <p:cNvCxnSpPr/>
          <p:nvPr/>
        </p:nvCxnSpPr>
        <p:spPr>
          <a:xfrm>
            <a:off x="5749520" y="2729672"/>
            <a:ext cx="1437000" cy="0"/>
          </a:xfrm>
          <a:prstGeom prst="straightConnector1">
            <a:avLst/>
          </a:prstGeom>
          <a:noFill/>
          <a:ln w="9525" cap="flat" cmpd="sng">
            <a:solidFill>
              <a:srgbClr val="D09AC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98" name="Google Shape;698;p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37490" y="1615372"/>
            <a:ext cx="84886" cy="334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91749" y="1615372"/>
            <a:ext cx="84886" cy="33410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0" name="Google Shape;700;p56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701" name="Google Shape;701;p56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56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27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3" name="Google Shape;703;p56"/>
          <p:cNvSpPr txBox="1"/>
          <p:nvPr/>
        </p:nvSpPr>
        <p:spPr>
          <a:xfrm>
            <a:off x="928389" y="1931795"/>
            <a:ext cx="13269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Corporate Governance Institute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(CGI) Devices         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Global Trends</a:t>
            </a:r>
            <a:b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Sectoral Codes</a:t>
            </a:r>
            <a:b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Regulation Benefits</a:t>
            </a:r>
            <a:b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 Concepts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549100" cy="1433874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57"/>
          <p:cNvSpPr txBox="1"/>
          <p:nvPr/>
        </p:nvSpPr>
        <p:spPr>
          <a:xfrm>
            <a:off x="1056125" y="1389300"/>
            <a:ext cx="64011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00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0" i="0" u="none" strike="noStrike" cap="none">
                <a:solidFill>
                  <a:srgbClr val="F7F6F2"/>
                </a:solidFill>
                <a:latin typeface="Georgia"/>
                <a:ea typeface="Georgia"/>
                <a:cs typeface="Georgia"/>
                <a:sym typeface="Georgia"/>
              </a:rPr>
              <a:t>Thank you</a:t>
            </a:r>
            <a:endParaRPr sz="3100" b="0" i="0" u="none" strike="noStrike" cap="none">
              <a:solidFill>
                <a:srgbClr val="F7F6F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1" name="Google Shape;711;p57"/>
          <p:cNvSpPr txBox="1"/>
          <p:nvPr/>
        </p:nvSpPr>
        <p:spPr>
          <a:xfrm>
            <a:off x="1056125" y="3725725"/>
            <a:ext cx="3227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rPr>
              <a:t>info@thecorporategovernanceinstitute.comwww.thecorporategovernanceinstitute.com</a:t>
            </a:r>
            <a:endParaRPr sz="1300" b="0" i="0" u="none" strike="noStrike" cap="none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/>
          <p:nvPr/>
        </p:nvSpPr>
        <p:spPr>
          <a:xfrm>
            <a:off x="-50" y="0"/>
            <a:ext cx="9144000" cy="5143500"/>
          </a:xfrm>
          <a:prstGeom prst="rect">
            <a:avLst/>
          </a:prstGeom>
          <a:solidFill>
            <a:srgbClr val="1A08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2"/>
          <p:cNvSpPr txBox="1"/>
          <p:nvPr/>
        </p:nvSpPr>
        <p:spPr>
          <a:xfrm>
            <a:off x="596800" y="1660558"/>
            <a:ext cx="165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D09ACF"/>
                </a:solidFill>
                <a:latin typeface="Arial"/>
                <a:ea typeface="Arial"/>
                <a:cs typeface="Arial"/>
                <a:sym typeface="Arial"/>
              </a:rPr>
              <a:t>The global leader</a:t>
            </a:r>
            <a:endParaRPr sz="1400" b="1" i="0" u="none" strike="noStrike" cap="none">
              <a:solidFill>
                <a:srgbClr val="D09A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2"/>
          <p:cNvSpPr txBox="1"/>
          <p:nvPr/>
        </p:nvSpPr>
        <p:spPr>
          <a:xfrm>
            <a:off x="2691975" y="1660558"/>
            <a:ext cx="183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D77B4"/>
                </a:solidFill>
                <a:latin typeface="Arial"/>
                <a:ea typeface="Arial"/>
                <a:cs typeface="Arial"/>
                <a:sym typeface="Arial"/>
              </a:rPr>
              <a:t>Qualified delegates</a:t>
            </a:r>
            <a:endParaRPr sz="1400" b="1" i="0" u="none" strike="noStrike" cap="none">
              <a:solidFill>
                <a:srgbClr val="3D77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2"/>
          <p:cNvSpPr txBox="1"/>
          <p:nvPr/>
        </p:nvSpPr>
        <p:spPr>
          <a:xfrm>
            <a:off x="583325" y="2477761"/>
            <a:ext cx="1890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D77B4"/>
                </a:solidFill>
                <a:latin typeface="Arial"/>
                <a:ea typeface="Arial"/>
                <a:cs typeface="Arial"/>
                <a:sym typeface="Arial"/>
              </a:rPr>
              <a:t>World’s largest provider</a:t>
            </a:r>
            <a:endParaRPr sz="1400" b="1" i="0" u="none" strike="noStrike" cap="none">
              <a:solidFill>
                <a:srgbClr val="3D77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2"/>
          <p:cNvSpPr txBox="1"/>
          <p:nvPr/>
        </p:nvSpPr>
        <p:spPr>
          <a:xfrm>
            <a:off x="2691975" y="2477761"/>
            <a:ext cx="1836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D09ACF"/>
                </a:solidFill>
                <a:latin typeface="Arial"/>
                <a:ea typeface="Arial"/>
                <a:cs typeface="Arial"/>
                <a:sym typeface="Arial"/>
              </a:rPr>
              <a:t>A world-class faculty</a:t>
            </a:r>
            <a:endParaRPr sz="1400" b="1" i="0" u="none" strike="noStrike" cap="none">
              <a:solidFill>
                <a:srgbClr val="D09A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2"/>
          <p:cNvSpPr txBox="1"/>
          <p:nvPr/>
        </p:nvSpPr>
        <p:spPr>
          <a:xfrm>
            <a:off x="577962" y="3524413"/>
            <a:ext cx="1754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D09ACF"/>
                </a:solidFill>
                <a:latin typeface="Arial"/>
                <a:ea typeface="Arial"/>
                <a:cs typeface="Arial"/>
                <a:sym typeface="Arial"/>
              </a:rPr>
              <a:t>93% highly recommend</a:t>
            </a:r>
            <a:endParaRPr sz="1400" b="1" i="0" u="none" strike="noStrike" cap="none">
              <a:solidFill>
                <a:srgbClr val="D09A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2"/>
          <p:cNvSpPr txBox="1"/>
          <p:nvPr/>
        </p:nvSpPr>
        <p:spPr>
          <a:xfrm>
            <a:off x="610475" y="1885719"/>
            <a:ext cx="18363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largest global educator of qualified  directors in corporate governance.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2"/>
          <p:cNvSpPr txBox="1"/>
          <p:nvPr/>
        </p:nvSpPr>
        <p:spPr>
          <a:xfrm>
            <a:off x="2691975" y="1885719"/>
            <a:ext cx="1650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Qualified delegates located in over </a:t>
            </a:r>
            <a:r>
              <a:rPr lang="en-GB" sz="900">
                <a:solidFill>
                  <a:schemeClr val="lt1"/>
                </a:solidFill>
              </a:rPr>
              <a:t>75 countries</a:t>
            </a: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across every continent.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2"/>
          <p:cNvSpPr txBox="1"/>
          <p:nvPr/>
        </p:nvSpPr>
        <p:spPr>
          <a:xfrm>
            <a:off x="583331" y="2939217"/>
            <a:ext cx="18363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extensive catalogue of corporate governance courses available anywhere, anytime.</a:t>
            </a: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2"/>
          <p:cNvSpPr txBox="1"/>
          <p:nvPr/>
        </p:nvSpPr>
        <p:spPr>
          <a:xfrm>
            <a:off x="583325" y="3989632"/>
            <a:ext cx="1890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elegates highly recommend the Corporate Governance Institute to colleagues &amp; friends.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1325" y="1685570"/>
            <a:ext cx="76100" cy="289165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2"/>
          <p:cNvSpPr txBox="1"/>
          <p:nvPr/>
        </p:nvSpPr>
        <p:spPr>
          <a:xfrm>
            <a:off x="2691975" y="3791138"/>
            <a:ext cx="2089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D77B4"/>
                </a:solidFill>
                <a:latin typeface="Arial"/>
                <a:ea typeface="Arial"/>
                <a:cs typeface="Arial"/>
                <a:sym typeface="Arial"/>
              </a:rPr>
              <a:t>A thriving community</a:t>
            </a:r>
            <a:br>
              <a:rPr lang="en-GB" sz="1400" b="1" i="0" u="none" strike="noStrike" cap="none">
                <a:solidFill>
                  <a:srgbClr val="3D77B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1" i="0" u="none" strike="noStrike" cap="none">
                <a:solidFill>
                  <a:srgbClr val="3D77B4"/>
                </a:solidFill>
                <a:latin typeface="Arial"/>
                <a:ea typeface="Arial"/>
                <a:cs typeface="Arial"/>
                <a:sym typeface="Arial"/>
              </a:rPr>
              <a:t>of members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32"/>
          <p:cNvPicPr preferRelativeResize="0"/>
          <p:nvPr/>
        </p:nvPicPr>
        <p:blipFill rotWithShape="1">
          <a:blip r:embed="rId4">
            <a:alphaModFix/>
          </a:blip>
          <a:srcRect l="40595" t="34913" r="25125" b="8167"/>
          <a:stretch/>
        </p:blipFill>
        <p:spPr>
          <a:xfrm rot="-5400000">
            <a:off x="5276775" y="131550"/>
            <a:ext cx="3987300" cy="37242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pic>
        <p:nvPicPr>
          <p:cNvPr id="165" name="Google Shape;165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2283350"/>
            <a:ext cx="3103049" cy="77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2975" y="2978823"/>
            <a:ext cx="2574000" cy="72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98650" y="3383625"/>
            <a:ext cx="2656450" cy="113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2"/>
          <p:cNvSpPr txBox="1"/>
          <p:nvPr/>
        </p:nvSpPr>
        <p:spPr>
          <a:xfrm>
            <a:off x="2691975" y="2936050"/>
            <a:ext cx="19965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Business professionals with the best minds in governance, sharing their knowledge with the next generation of directors.</a:t>
            </a: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2"/>
          <p:cNvSpPr txBox="1"/>
          <p:nvPr/>
        </p:nvSpPr>
        <p:spPr>
          <a:xfrm>
            <a:off x="684500" y="1098100"/>
            <a:ext cx="31263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 b="0" i="0" u="none" strike="noStrike" cap="none">
                <a:solidFill>
                  <a:srgbClr val="F7F6F2"/>
                </a:solidFill>
                <a:latin typeface="Georgia"/>
                <a:ea typeface="Georgia"/>
                <a:cs typeface="Georgia"/>
                <a:sym typeface="Georgia"/>
              </a:rPr>
              <a:t>About us</a:t>
            </a:r>
            <a:endParaRPr sz="3100" b="0" i="0" u="none" strike="noStrike" cap="none">
              <a:solidFill>
                <a:srgbClr val="F7F6F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F7F6F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0" name="Google Shape;170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32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172" name="Google Shape;172;p32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2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82A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3"/>
          <p:cNvPicPr preferRelativeResize="0"/>
          <p:nvPr/>
        </p:nvPicPr>
        <p:blipFill rotWithShape="1">
          <a:blip r:embed="rId3">
            <a:alphaModFix/>
          </a:blip>
          <a:srcRect r="26324"/>
          <a:stretch/>
        </p:blipFill>
        <p:spPr>
          <a:xfrm>
            <a:off x="3107350" y="267400"/>
            <a:ext cx="6036649" cy="46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3"/>
          <p:cNvSpPr txBox="1"/>
          <p:nvPr/>
        </p:nvSpPr>
        <p:spPr>
          <a:xfrm>
            <a:off x="684500" y="1873375"/>
            <a:ext cx="3371700" cy="245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6EB8"/>
              </a:buClr>
              <a:buSzPts val="1300"/>
              <a:buChar char="●"/>
            </a:pPr>
            <a:r>
              <a:rPr lang="en-GB" sz="1300" dirty="0">
                <a:solidFill>
                  <a:srgbClr val="006EB8"/>
                </a:solidFill>
              </a:rPr>
              <a:t>What is Governance and why does it matter?</a:t>
            </a:r>
            <a:endParaRPr sz="1300" dirty="0">
              <a:solidFill>
                <a:srgbClr val="006EB8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300"/>
              <a:buChar char="●"/>
            </a:pPr>
            <a:r>
              <a:rPr lang="en-GB" sz="1300" dirty="0">
                <a:solidFill>
                  <a:srgbClr val="006EB8"/>
                </a:solidFill>
              </a:rPr>
              <a:t>Responsibilities as a Company Director and a Leader</a:t>
            </a:r>
            <a:endParaRPr sz="1300" dirty="0">
              <a:solidFill>
                <a:srgbClr val="006EB8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300"/>
              <a:buChar char="●"/>
            </a:pPr>
            <a:r>
              <a:rPr lang="en-GB" sz="1300" dirty="0">
                <a:solidFill>
                  <a:srgbClr val="006EB8"/>
                </a:solidFill>
              </a:rPr>
              <a:t>How does good governance benefit the business?</a:t>
            </a:r>
            <a:endParaRPr sz="1300" dirty="0">
              <a:solidFill>
                <a:srgbClr val="006EB8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300"/>
              <a:buChar char="●"/>
            </a:pPr>
            <a:r>
              <a:rPr lang="en-GB" sz="1300" dirty="0">
                <a:solidFill>
                  <a:srgbClr val="006EB8"/>
                </a:solidFill>
              </a:rPr>
              <a:t>What does it look like when governance goes wrong?</a:t>
            </a:r>
            <a:endParaRPr sz="1300" dirty="0">
              <a:solidFill>
                <a:srgbClr val="006EB8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300"/>
              <a:buFont typeface="Calibri"/>
              <a:buChar char="●"/>
            </a:pPr>
            <a:r>
              <a:rPr lang="en-GB" sz="1300" dirty="0">
                <a:solidFill>
                  <a:srgbClr val="006EB8"/>
                </a:solidFill>
              </a:rPr>
              <a:t>What are the first steps to take as a start up?</a:t>
            </a:r>
            <a:endParaRPr sz="1700" dirty="0">
              <a:solidFill>
                <a:srgbClr val="006EB8"/>
              </a:solidFill>
            </a:endParaRPr>
          </a:p>
        </p:txBody>
      </p:sp>
      <p:sp>
        <p:nvSpPr>
          <p:cNvPr id="181" name="Google Shape;181;p33"/>
          <p:cNvSpPr txBox="1"/>
          <p:nvPr/>
        </p:nvSpPr>
        <p:spPr>
          <a:xfrm>
            <a:off x="684500" y="1098100"/>
            <a:ext cx="3299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Discussion Points</a:t>
            </a:r>
            <a:endParaRPr sz="3000" b="0" i="0" u="none" strike="noStrike" cap="none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2" name="Google Shape;18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33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184" name="Google Shape;184;p33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4"/>
          <p:cNvPicPr preferRelativeResize="0"/>
          <p:nvPr/>
        </p:nvPicPr>
        <p:blipFill rotWithShape="1">
          <a:blip r:embed="rId3">
            <a:alphaModFix/>
          </a:blip>
          <a:srcRect l="1692" r="15326"/>
          <a:stretch/>
        </p:blipFill>
        <p:spPr>
          <a:xfrm>
            <a:off x="3537675" y="320225"/>
            <a:ext cx="5606323" cy="450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4"/>
          <p:cNvSpPr txBox="1"/>
          <p:nvPr/>
        </p:nvSpPr>
        <p:spPr>
          <a:xfrm>
            <a:off x="684500" y="1098100"/>
            <a:ext cx="3299400" cy="1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dirty="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What is good governance and why does it matter?</a:t>
            </a:r>
            <a:endParaRPr sz="3000" b="0" i="0" u="none" strike="noStrike" cap="none" dirty="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3" name="Google Shape;19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34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195" name="Google Shape;195;p34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4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7" name="Google Shape;197;p34"/>
          <p:cNvPicPr preferRelativeResize="0"/>
          <p:nvPr/>
        </p:nvPicPr>
        <p:blipFill rotWithShape="1">
          <a:blip r:embed="rId6">
            <a:alphaModFix/>
          </a:blip>
          <a:srcRect r="27557"/>
          <a:stretch/>
        </p:blipFill>
        <p:spPr>
          <a:xfrm>
            <a:off x="7279275" y="3830450"/>
            <a:ext cx="1864726" cy="72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83900" y="4151513"/>
            <a:ext cx="2656450" cy="113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700" y="22662"/>
            <a:ext cx="1780475" cy="10015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p35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205" name="Google Shape;205;p35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5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7" name="Google Shape;20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0900" y="2261548"/>
            <a:ext cx="200100" cy="2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0900" y="3475048"/>
            <a:ext cx="200100" cy="2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5309" y="1135125"/>
            <a:ext cx="5181599" cy="301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528" y="1846223"/>
            <a:ext cx="2700450" cy="1512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82A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6"/>
          <p:cNvPicPr preferRelativeResize="0"/>
          <p:nvPr/>
        </p:nvPicPr>
        <p:blipFill rotWithShape="1">
          <a:blip r:embed="rId3">
            <a:alphaModFix/>
          </a:blip>
          <a:srcRect r="9820"/>
          <a:stretch/>
        </p:blipFill>
        <p:spPr>
          <a:xfrm>
            <a:off x="3056750" y="317900"/>
            <a:ext cx="6087250" cy="449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6"/>
          <p:cNvSpPr txBox="1"/>
          <p:nvPr/>
        </p:nvSpPr>
        <p:spPr>
          <a:xfrm>
            <a:off x="684500" y="1098100"/>
            <a:ext cx="3299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8" name="Google Shape;218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36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220" name="Google Shape;220;p36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6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36"/>
          <p:cNvSpPr txBox="1"/>
          <p:nvPr/>
        </p:nvSpPr>
        <p:spPr>
          <a:xfrm>
            <a:off x="684500" y="2248700"/>
            <a:ext cx="3717300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3048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sz="1200" dirty="0">
                <a:solidFill>
                  <a:schemeClr val="dk1"/>
                </a:solidFill>
                <a:highlight>
                  <a:schemeClr val="lt1"/>
                </a:highlight>
              </a:rPr>
              <a:t>A clear understanding on the difference between the role of the Boards and the Executive</a:t>
            </a:r>
          </a:p>
          <a:p>
            <a:pPr marL="457200" indent="-3048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sz="1200" dirty="0">
                <a:solidFill>
                  <a:schemeClr val="dk1"/>
                </a:solidFill>
                <a:highlight>
                  <a:schemeClr val="lt1"/>
                </a:highlight>
              </a:rPr>
              <a:t>Agreement on what the Board can decide vs the CEO / Executive</a:t>
            </a:r>
          </a:p>
          <a:p>
            <a:pPr marL="457200" indent="-3048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sz="1200" dirty="0">
                <a:solidFill>
                  <a:schemeClr val="dk1"/>
                </a:solidFill>
                <a:highlight>
                  <a:schemeClr val="lt1"/>
                </a:highlight>
              </a:rPr>
              <a:t>Clarity on roles, responsibilities &amp; reporting lines, Chair, Non Executive Director CEO, Executive Directors - CFO, CTO, COO etc.</a:t>
            </a:r>
          </a:p>
          <a:p>
            <a:pPr marL="457200" indent="-3048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sz="1200" dirty="0">
                <a:solidFill>
                  <a:schemeClr val="dk1"/>
                </a:solidFill>
                <a:highlight>
                  <a:schemeClr val="lt1"/>
                </a:highlight>
              </a:rPr>
              <a:t>Regular reporting and communication with the investors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223" name="Google Shape;223;p36"/>
          <p:cNvSpPr txBox="1"/>
          <p:nvPr/>
        </p:nvSpPr>
        <p:spPr>
          <a:xfrm>
            <a:off x="684500" y="1098100"/>
            <a:ext cx="41091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 sz="30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What does good governance look like?</a:t>
            </a:r>
            <a:endParaRPr sz="300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82A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 rotWithShape="1">
          <a:blip r:embed="rId3">
            <a:alphaModFix/>
          </a:blip>
          <a:srcRect r="21599"/>
          <a:stretch/>
        </p:blipFill>
        <p:spPr>
          <a:xfrm>
            <a:off x="3843325" y="315925"/>
            <a:ext cx="5300675" cy="45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7"/>
          <p:cNvSpPr txBox="1"/>
          <p:nvPr/>
        </p:nvSpPr>
        <p:spPr>
          <a:xfrm>
            <a:off x="684500" y="2066285"/>
            <a:ext cx="3440100" cy="2680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3048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sz="1200" dirty="0">
                <a:solidFill>
                  <a:schemeClr val="dk1"/>
                </a:solidFill>
                <a:highlight>
                  <a:srgbClr val="FFFFFF"/>
                </a:highlight>
              </a:rPr>
              <a:t>An organisation chart and a target one for 1 to 2 years time</a:t>
            </a:r>
          </a:p>
          <a:p>
            <a:pPr marL="457200" indent="-3048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sz="1200" dirty="0">
                <a:solidFill>
                  <a:schemeClr val="dk1"/>
                </a:solidFill>
                <a:highlight>
                  <a:srgbClr val="FFFFFF"/>
                </a:highlight>
              </a:rPr>
              <a:t>Rationale for the governance structures</a:t>
            </a:r>
          </a:p>
          <a:p>
            <a:pPr marL="457200" indent="-3048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sz="1200" dirty="0">
                <a:solidFill>
                  <a:schemeClr val="dk1"/>
                </a:solidFill>
                <a:highlight>
                  <a:srgbClr val="FFFFFF"/>
                </a:highlight>
              </a:rPr>
              <a:t>Regular Board meetings that are </a:t>
            </a:r>
            <a:r>
              <a:rPr lang="en-GB" sz="1200" dirty="0" err="1">
                <a:solidFill>
                  <a:schemeClr val="dk1"/>
                </a:solidFill>
                <a:highlight>
                  <a:srgbClr val="FFFFFF"/>
                </a:highlight>
              </a:rPr>
              <a:t>minuted</a:t>
            </a:r>
            <a:endParaRPr lang="en-GB" sz="1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 dirty="0">
                <a:solidFill>
                  <a:schemeClr val="dk1"/>
                </a:solidFill>
                <a:highlight>
                  <a:schemeClr val="lt1"/>
                </a:highlight>
              </a:rPr>
              <a:t>Clarity on the role of the investor - board member or observer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 dirty="0">
                <a:solidFill>
                  <a:schemeClr val="dk1"/>
                </a:solidFill>
                <a:highlight>
                  <a:schemeClr val="lt1"/>
                </a:highlight>
              </a:rPr>
              <a:t>Clarity of the role of any Advisors you may use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 dirty="0">
                <a:solidFill>
                  <a:schemeClr val="dk1"/>
                </a:solidFill>
                <a:highlight>
                  <a:schemeClr val="lt1"/>
                </a:highlight>
              </a:rPr>
              <a:t>Governance Handbook in place</a:t>
            </a:r>
            <a:endParaRPr lang="en-GB" sz="12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31" name="Google Shape;231;p37"/>
          <p:cNvSpPr txBox="1"/>
          <p:nvPr/>
        </p:nvSpPr>
        <p:spPr>
          <a:xfrm>
            <a:off x="684500" y="1098100"/>
            <a:ext cx="3299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32" name="Google Shape;232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37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234" name="Google Shape;234;p37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7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37"/>
          <p:cNvSpPr txBox="1"/>
          <p:nvPr/>
        </p:nvSpPr>
        <p:spPr>
          <a:xfrm>
            <a:off x="684500" y="1098100"/>
            <a:ext cx="40251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 sz="30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What does good governance look like?</a:t>
            </a:r>
            <a:endParaRPr sz="300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82A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8"/>
          <p:cNvPicPr preferRelativeResize="0"/>
          <p:nvPr/>
        </p:nvPicPr>
        <p:blipFill rotWithShape="1">
          <a:blip r:embed="rId3">
            <a:alphaModFix/>
          </a:blip>
          <a:srcRect l="13141"/>
          <a:stretch/>
        </p:blipFill>
        <p:spPr>
          <a:xfrm flipH="1">
            <a:off x="3179026" y="283225"/>
            <a:ext cx="5964974" cy="457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8"/>
          <p:cNvSpPr txBox="1"/>
          <p:nvPr/>
        </p:nvSpPr>
        <p:spPr>
          <a:xfrm>
            <a:off x="684500" y="1098100"/>
            <a:ext cx="3299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4" name="Google Shape;244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38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246" name="Google Shape;246;p38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8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lang="en-GB" sz="1000" b="0" i="0" u="none" strike="noStrike" cap="none">
                  <a:solidFill>
                    <a:srgbClr val="F7F6F2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fld>
              <a:endParaRPr sz="1000" b="0" i="0" u="none" strike="noStrike" cap="none">
                <a:solidFill>
                  <a:srgbClr val="F7F6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38"/>
          <p:cNvSpPr txBox="1"/>
          <p:nvPr/>
        </p:nvSpPr>
        <p:spPr>
          <a:xfrm>
            <a:off x="684500" y="2017325"/>
            <a:ext cx="3440100" cy="2065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 dirty="0">
                <a:solidFill>
                  <a:schemeClr val="dk1"/>
                </a:solidFill>
                <a:highlight>
                  <a:schemeClr val="lt1"/>
                </a:highlight>
              </a:rPr>
              <a:t>Ambiguity is the enemy of good governance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 dirty="0">
                <a:solidFill>
                  <a:schemeClr val="dk1"/>
                </a:solidFill>
                <a:highlight>
                  <a:schemeClr val="lt1"/>
                </a:highlight>
              </a:rPr>
              <a:t>NEDs may be hard to attract if governance is not on the Founders agenda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 dirty="0">
                <a:solidFill>
                  <a:schemeClr val="dk1"/>
                </a:solidFill>
                <a:highlight>
                  <a:schemeClr val="lt1"/>
                </a:highlight>
              </a:rPr>
              <a:t>If you are in a regulated business, this will be an important matter to demonstrate that your governance is fit for purpose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 dirty="0">
                <a:solidFill>
                  <a:schemeClr val="dk1"/>
                </a:solidFill>
                <a:highlight>
                  <a:schemeClr val="lt1"/>
                </a:highlight>
              </a:rPr>
              <a:t>Staff want clarity on who can decide what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 dirty="0">
                <a:solidFill>
                  <a:schemeClr val="dk1"/>
                </a:solidFill>
                <a:highlight>
                  <a:schemeClr val="lt1"/>
                </a:highlight>
              </a:rPr>
              <a:t>Good governance should mean better performance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249" name="Google Shape;249;p38"/>
          <p:cNvSpPr txBox="1"/>
          <p:nvPr/>
        </p:nvSpPr>
        <p:spPr>
          <a:xfrm>
            <a:off x="684500" y="1098100"/>
            <a:ext cx="39762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 sz="30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Why does it matter?</a:t>
            </a:r>
            <a:endParaRPr sz="300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1503</Words>
  <Application>Microsoft Macintosh PowerPoint</Application>
  <PresentationFormat>On-screen Show (16:9)</PresentationFormat>
  <Paragraphs>266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Georgia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David Duffy</cp:lastModifiedBy>
  <cp:revision>3</cp:revision>
  <dcterms:modified xsi:type="dcterms:W3CDTF">2025-09-03T10:11:14Z</dcterms:modified>
</cp:coreProperties>
</file>