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embeddedFontLst>
    <p:embeddedFont>
      <p:font typeface="Noto Sans"/>
      <p:regular r:id="rId21"/>
      <p:bold r:id="rId22"/>
      <p:italic r:id="rId23"/>
      <p:boldItalic r:id="rId24"/>
    </p:embeddedFont>
    <p:embeddedFont>
      <p:font typeface="Noto Sans Ligh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NotoSans-bold.fntdata"/><Relationship Id="rId21" Type="http://schemas.openxmlformats.org/officeDocument/2006/relationships/font" Target="fonts/NotoSans-regular.fntdata"/><Relationship Id="rId24" Type="http://schemas.openxmlformats.org/officeDocument/2006/relationships/font" Target="fonts/NotoSans-boldItalic.fntdata"/><Relationship Id="rId23" Type="http://schemas.openxmlformats.org/officeDocument/2006/relationships/font" Target="fonts/NotoSans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NotoSansLight-bold.fntdata"/><Relationship Id="rId25" Type="http://schemas.openxmlformats.org/officeDocument/2006/relationships/font" Target="fonts/NotoSansLight-regular.fntdata"/><Relationship Id="rId28" Type="http://schemas.openxmlformats.org/officeDocument/2006/relationships/font" Target="fonts/NotoSansLight-boldItalic.fntdata"/><Relationship Id="rId27" Type="http://schemas.openxmlformats.org/officeDocument/2006/relationships/font" Target="fonts/NotoSansLigh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53d7e52ed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53d7e52ed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5" name="Google Shape;285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53d7e52ed6_1_3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53d7e52ed6_1_3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53d7e52ed6_1_4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Google Shape;352;g253d7e52ed6_1_4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3" name="Google Shape;353;g253d7e52ed6_1_40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3d7e52ed6_1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253d7e52ed6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3d7e52ed6_1_2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253d7e52ed6_1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9;p2" id="10" name="Google Shape;1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title"/>
          </p:nvPr>
        </p:nvSpPr>
        <p:spPr>
          <a:xfrm>
            <a:off x="684499" y="1098100"/>
            <a:ext cx="3299403" cy="5724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body"/>
          </p:nvPr>
        </p:nvSpPr>
        <p:spPr>
          <a:xfrm>
            <a:off x="710025" y="2300173"/>
            <a:ext cx="3324301" cy="792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Font typeface="Arial"/>
              <a:buNone/>
              <a:defRPr sz="1200">
                <a:solidFill>
                  <a:srgbClr val="006EB8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Font typeface="Arial"/>
              <a:buNone/>
              <a:defRPr sz="1200">
                <a:solidFill>
                  <a:srgbClr val="006EB8"/>
                </a:solidFill>
              </a:defRPr>
            </a:lvl2pPr>
            <a:lvl3pPr indent="-228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Font typeface="Arial"/>
              <a:buNone/>
              <a:defRPr sz="1200">
                <a:solidFill>
                  <a:srgbClr val="006EB8"/>
                </a:solidFill>
              </a:defRPr>
            </a:lvl3pPr>
            <a:lvl4pPr indent="-228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Font typeface="Arial"/>
              <a:buNone/>
              <a:defRPr sz="1200">
                <a:solidFill>
                  <a:srgbClr val="006EB8"/>
                </a:solidFill>
              </a:defRPr>
            </a:lvl4pPr>
            <a:lvl5pPr indent="-228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Font typeface="Arial"/>
              <a:buNone/>
              <a:defRPr sz="1200">
                <a:solidFill>
                  <a:srgbClr val="006EB8"/>
                </a:solidFill>
              </a:defRPr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2" type="body"/>
          </p:nvPr>
        </p:nvSpPr>
        <p:spPr>
          <a:xfrm>
            <a:off x="723824" y="3047125"/>
            <a:ext cx="3324302" cy="482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2" type="sldNum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2"/>
          <p:cNvSpPr txBox="1"/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" type="body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2" type="body"/>
          </p:nvPr>
        </p:nvSpPr>
        <p:spPr>
          <a:xfrm>
            <a:off x="4939500" y="724074"/>
            <a:ext cx="3837000" cy="369510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72458" y="4669901"/>
            <a:ext cx="393316" cy="380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311698" y="4230575"/>
            <a:ext cx="5998804" cy="6051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</a:lstStyle>
          <a:p/>
        </p:txBody>
      </p:sp>
      <p:sp>
        <p:nvSpPr>
          <p:cNvPr id="83" name="Google Shape;83;p13"/>
          <p:cNvSpPr txBox="1"/>
          <p:nvPr/>
        </p:nvSpPr>
        <p:spPr>
          <a:xfrm>
            <a:off x="444925" y="4559050"/>
            <a:ext cx="3000002" cy="373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300"/>
              <a:buFont typeface="Georgia"/>
              <a:buNone/>
            </a:pPr>
            <a:r>
              <a:rPr b="0" i="0" lang="en-US" sz="1300" u="none" cap="none" strike="noStrike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Lunch and Learn Series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8472458" y="4669901"/>
            <a:ext cx="393316" cy="380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hasCustomPrompt="1" type="title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7" name="Google Shape;87;p14"/>
          <p:cNvSpPr txBox="1"/>
          <p:nvPr>
            <p:ph idx="1" type="body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2" type="sldNum"/>
          </p:nvPr>
        </p:nvSpPr>
        <p:spPr>
          <a:xfrm>
            <a:off x="8472458" y="4669901"/>
            <a:ext cx="393316" cy="380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/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20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20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20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20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20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20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20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20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92" name="Google Shape;92;p15"/>
          <p:cNvSpPr txBox="1"/>
          <p:nvPr>
            <p:ph idx="1" type="subTitle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9pPr>
          </a:lstStyle>
          <a:p/>
        </p:txBody>
      </p:sp>
      <p:sp>
        <p:nvSpPr>
          <p:cNvPr id="93" name="Google Shape;93;p15"/>
          <p:cNvSpPr txBox="1"/>
          <p:nvPr>
            <p:ph idx="2" type="body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6" name="Google Shape;9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7" name="Google Shape;9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022-ISS_Content">
  <p:cSld name="1_2022-ISS_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" type="body"/>
          </p:nvPr>
        </p:nvSpPr>
        <p:spPr>
          <a:xfrm>
            <a:off x="657590" y="1467790"/>
            <a:ext cx="7829186" cy="30184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0" wrap="square" tIns="91400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657226" y="797720"/>
            <a:ext cx="7900511" cy="267919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0" spcFirstLastPara="1" rIns="0" wrap="square" tIns="914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b="0" i="0" sz="2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2" type="body"/>
          </p:nvPr>
        </p:nvSpPr>
        <p:spPr>
          <a:xfrm>
            <a:off x="656862" y="550789"/>
            <a:ext cx="3528172" cy="10643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900" cap="non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2021-ISS_Content" showMasterSp="0">
  <p:cSld name="3_2021-ISS_Content"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1933" y="4554085"/>
            <a:ext cx="717624" cy="507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2-ISS_Content">
  <p:cSld name="2022-ISS_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" type="body"/>
          </p:nvPr>
        </p:nvSpPr>
        <p:spPr>
          <a:xfrm>
            <a:off x="664369" y="523325"/>
            <a:ext cx="3528172" cy="10643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900" cap="non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664369" y="1231106"/>
            <a:ext cx="7822406" cy="3257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ight">
  <p:cSld name="eigh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>
            <p:ph idx="2" type="pic"/>
          </p:nvPr>
        </p:nvSpPr>
        <p:spPr>
          <a:xfrm>
            <a:off x="6491675" y="1840293"/>
            <a:ext cx="665560" cy="66675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7283071" y="3481116"/>
            <a:ext cx="1603754" cy="451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3" type="body"/>
          </p:nvPr>
        </p:nvSpPr>
        <p:spPr>
          <a:xfrm>
            <a:off x="7283071" y="3180646"/>
            <a:ext cx="1603754" cy="224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35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0" name="Google Shape;30;p6"/>
          <p:cNvSpPr/>
          <p:nvPr>
            <p:ph idx="4" type="pic"/>
          </p:nvPr>
        </p:nvSpPr>
        <p:spPr>
          <a:xfrm>
            <a:off x="3827599" y="1840293"/>
            <a:ext cx="665560" cy="66675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6"/>
          <p:cNvSpPr/>
          <p:nvPr>
            <p:ph idx="5" type="pic"/>
          </p:nvPr>
        </p:nvSpPr>
        <p:spPr>
          <a:xfrm>
            <a:off x="1163523" y="1840293"/>
            <a:ext cx="665560" cy="66675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6"/>
          <p:cNvSpPr/>
          <p:nvPr>
            <p:ph idx="6" type="pic"/>
          </p:nvPr>
        </p:nvSpPr>
        <p:spPr>
          <a:xfrm>
            <a:off x="6491675" y="3140123"/>
            <a:ext cx="665560" cy="66675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6"/>
          <p:cNvSpPr/>
          <p:nvPr>
            <p:ph idx="7" type="pic"/>
          </p:nvPr>
        </p:nvSpPr>
        <p:spPr>
          <a:xfrm>
            <a:off x="3827599" y="3140123"/>
            <a:ext cx="665560" cy="66675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6"/>
          <p:cNvSpPr/>
          <p:nvPr>
            <p:ph idx="8" type="pic"/>
          </p:nvPr>
        </p:nvSpPr>
        <p:spPr>
          <a:xfrm>
            <a:off x="1163523" y="3140123"/>
            <a:ext cx="665560" cy="66675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6"/>
          <p:cNvSpPr/>
          <p:nvPr>
            <p:ph idx="9" type="pic"/>
          </p:nvPr>
        </p:nvSpPr>
        <p:spPr>
          <a:xfrm>
            <a:off x="571876" y="229540"/>
            <a:ext cx="665560" cy="66675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6"/>
          <p:cNvSpPr/>
          <p:nvPr>
            <p:ph idx="13" type="pic"/>
          </p:nvPr>
        </p:nvSpPr>
        <p:spPr>
          <a:xfrm>
            <a:off x="3827599" y="4312363"/>
            <a:ext cx="665560" cy="66675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6"/>
          <p:cNvSpPr txBox="1"/>
          <p:nvPr>
            <p:ph idx="14" type="body"/>
          </p:nvPr>
        </p:nvSpPr>
        <p:spPr>
          <a:xfrm>
            <a:off x="7283071" y="2158226"/>
            <a:ext cx="1603754" cy="451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5" type="body"/>
          </p:nvPr>
        </p:nvSpPr>
        <p:spPr>
          <a:xfrm>
            <a:off x="7283071" y="1857757"/>
            <a:ext cx="1603754" cy="224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35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6" type="body"/>
          </p:nvPr>
        </p:nvSpPr>
        <p:spPr>
          <a:xfrm>
            <a:off x="4587718" y="3481116"/>
            <a:ext cx="1603754" cy="451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7" type="body"/>
          </p:nvPr>
        </p:nvSpPr>
        <p:spPr>
          <a:xfrm>
            <a:off x="4587718" y="3180646"/>
            <a:ext cx="1603754" cy="224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35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8" type="body"/>
          </p:nvPr>
        </p:nvSpPr>
        <p:spPr>
          <a:xfrm>
            <a:off x="4587718" y="2158226"/>
            <a:ext cx="1603754" cy="451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9" type="body"/>
          </p:nvPr>
        </p:nvSpPr>
        <p:spPr>
          <a:xfrm>
            <a:off x="4587718" y="1857757"/>
            <a:ext cx="1603754" cy="224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35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20" type="body"/>
          </p:nvPr>
        </p:nvSpPr>
        <p:spPr>
          <a:xfrm>
            <a:off x="4587718" y="4603711"/>
            <a:ext cx="1603754" cy="451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21" type="body"/>
          </p:nvPr>
        </p:nvSpPr>
        <p:spPr>
          <a:xfrm>
            <a:off x="4587718" y="4312813"/>
            <a:ext cx="1603754" cy="224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35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22" type="body"/>
          </p:nvPr>
        </p:nvSpPr>
        <p:spPr>
          <a:xfrm>
            <a:off x="1915031" y="2158226"/>
            <a:ext cx="1603754" cy="451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23" type="body"/>
          </p:nvPr>
        </p:nvSpPr>
        <p:spPr>
          <a:xfrm>
            <a:off x="1915031" y="1857757"/>
            <a:ext cx="1603754" cy="224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35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24" type="body"/>
          </p:nvPr>
        </p:nvSpPr>
        <p:spPr>
          <a:xfrm>
            <a:off x="1915031" y="3481116"/>
            <a:ext cx="1603754" cy="451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25" type="body"/>
          </p:nvPr>
        </p:nvSpPr>
        <p:spPr>
          <a:xfrm>
            <a:off x="1915031" y="3180646"/>
            <a:ext cx="1603754" cy="224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35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26" type="body"/>
          </p:nvPr>
        </p:nvSpPr>
        <p:spPr>
          <a:xfrm>
            <a:off x="1312270" y="611189"/>
            <a:ext cx="1603754" cy="451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25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27" type="body"/>
          </p:nvPr>
        </p:nvSpPr>
        <p:spPr>
          <a:xfrm>
            <a:off x="1312270" y="308982"/>
            <a:ext cx="1603754" cy="224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35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indent="-228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indent="-228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indent="-228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type="title"/>
          </p:nvPr>
        </p:nvSpPr>
        <p:spPr>
          <a:xfrm>
            <a:off x="4314824" y="342900"/>
            <a:ext cx="4572001" cy="451247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72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28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200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_1_1">
  <p:cSld name="CUSTOM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2" y="0"/>
            <a:ext cx="9181804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23;p5" id="54" name="Google Shape;5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7"/>
          <p:cNvSpPr txBox="1"/>
          <p:nvPr>
            <p:ph type="title"/>
          </p:nvPr>
        </p:nvSpPr>
        <p:spPr>
          <a:xfrm>
            <a:off x="684499" y="1098100"/>
            <a:ext cx="3299403" cy="5724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3100"/>
              <a:buFont typeface="Georgia"/>
              <a:buNone/>
              <a:defRPr sz="3100">
                <a:solidFill>
                  <a:srgbClr val="F7F6F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oogle Shape;25;p5" id="56" name="Google Shape;5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_1">
  <p:cSld name="CUSTOM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9;p4" id="60" name="Google Shape;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>
            <p:ph type="title"/>
          </p:nvPr>
        </p:nvSpPr>
        <p:spPr>
          <a:xfrm>
            <a:off x="684499" y="1098100"/>
            <a:ext cx="3299403" cy="5724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100"/>
              <a:buFont typeface="Georgia"/>
              <a:buNone/>
              <a:defRPr sz="31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2" type="body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472458" y="4669901"/>
            <a:ext cx="393316" cy="380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6F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b="0" i="0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b="0" i="0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b="0" i="0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b="0" i="0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b="0" i="0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b="0" i="0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b="0" i="0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b="0" i="0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b="0" i="0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9901"/>
            <a:ext cx="393316" cy="380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jpg"/><Relationship Id="rId4" Type="http://schemas.openxmlformats.org/officeDocument/2006/relationships/image" Target="../media/image6.png"/><Relationship Id="rId5" Type="http://schemas.openxmlformats.org/officeDocument/2006/relationships/image" Target="../media/image3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19.jpg"/><Relationship Id="rId6" Type="http://schemas.openxmlformats.org/officeDocument/2006/relationships/image" Target="../media/image27.png"/><Relationship Id="rId7" Type="http://schemas.openxmlformats.org/officeDocument/2006/relationships/image" Target="../media/image29.png"/><Relationship Id="rId8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6.png"/><Relationship Id="rId6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jp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2.jp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1056125" y="1389300"/>
            <a:ext cx="5075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0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7F6F2"/>
                </a:solidFill>
                <a:latin typeface="Georgia"/>
                <a:ea typeface="Georgia"/>
                <a:cs typeface="Georgia"/>
                <a:sym typeface="Georgia"/>
              </a:rPr>
              <a:t>Stop talking, take action on diversity, equity and inclusion</a:t>
            </a:r>
            <a:endParaRPr sz="3100">
              <a:solidFill>
                <a:srgbClr val="F7F6F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1929753" y="3236625"/>
            <a:ext cx="27780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500"/>
              <a:buFont typeface="Arial"/>
              <a:buNone/>
            </a:pPr>
            <a:r>
              <a:rPr b="1" lang="en-US" sz="1500">
                <a:solidFill>
                  <a:srgbClr val="D88DCA"/>
                </a:solidFill>
              </a:rPr>
              <a:t>Margot Slattery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Global Head of Diversity, Inclusion and Belonging at ISS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D88DCA"/>
              </a:solidFill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549100" cy="1433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1056136" y="4399050"/>
            <a:ext cx="3651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Webinar</a:t>
            </a:r>
            <a:endParaRPr sz="1600">
              <a:solidFill>
                <a:srgbClr val="006EB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" name="Google Shape;107;p17"/>
          <p:cNvSpPr txBox="1"/>
          <p:nvPr>
            <p:ph idx="4294967295" type="sldNum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5">
            <a:alphaModFix/>
          </a:blip>
          <a:srcRect b="17837" l="-141" r="11755" t="0"/>
          <a:stretch/>
        </p:blipFill>
        <p:spPr>
          <a:xfrm>
            <a:off x="1056125" y="3236625"/>
            <a:ext cx="721800" cy="721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"/>
          <p:cNvSpPr txBox="1"/>
          <p:nvPr/>
        </p:nvSpPr>
        <p:spPr>
          <a:xfrm>
            <a:off x="2881862" y="2254558"/>
            <a:ext cx="631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D88DCA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00">
              <a:solidFill>
                <a:srgbClr val="D88DCA"/>
              </a:solidFill>
            </a:endParaRPr>
          </a:p>
        </p:txBody>
      </p:sp>
      <p:sp>
        <p:nvSpPr>
          <p:cNvPr id="288" name="Google Shape;288;p26"/>
          <p:cNvSpPr txBox="1"/>
          <p:nvPr/>
        </p:nvSpPr>
        <p:spPr>
          <a:xfrm>
            <a:off x="5572825" y="2254550"/>
            <a:ext cx="7026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D88DCA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b="0" i="0" sz="100" u="none" cap="none" strike="noStrike">
              <a:solidFill>
                <a:srgbClr val="D88D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p26"/>
          <p:cNvGrpSpPr/>
          <p:nvPr/>
        </p:nvGrpSpPr>
        <p:grpSpPr>
          <a:xfrm>
            <a:off x="864175" y="1041927"/>
            <a:ext cx="7415650" cy="3548748"/>
            <a:chOff x="918775" y="1122827"/>
            <a:chExt cx="7415650" cy="3548748"/>
          </a:xfrm>
        </p:grpSpPr>
        <p:grpSp>
          <p:nvGrpSpPr>
            <p:cNvPr id="290" name="Google Shape;290;p26"/>
            <p:cNvGrpSpPr/>
            <p:nvPr/>
          </p:nvGrpSpPr>
          <p:grpSpPr>
            <a:xfrm>
              <a:off x="918775" y="1122827"/>
              <a:ext cx="1998600" cy="3548748"/>
              <a:chOff x="668075" y="1122827"/>
              <a:chExt cx="1998600" cy="3548748"/>
            </a:xfrm>
          </p:grpSpPr>
          <p:sp>
            <p:nvSpPr>
              <p:cNvPr id="291" name="Google Shape;291;p26"/>
              <p:cNvSpPr/>
              <p:nvPr/>
            </p:nvSpPr>
            <p:spPr>
              <a:xfrm>
                <a:off x="668075" y="1221575"/>
                <a:ext cx="1998600" cy="3450000"/>
              </a:xfrm>
              <a:prstGeom prst="roundRect">
                <a:avLst>
                  <a:gd fmla="val 7906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6"/>
              <p:cNvSpPr/>
              <p:nvPr/>
            </p:nvSpPr>
            <p:spPr>
              <a:xfrm>
                <a:off x="668075" y="1122827"/>
                <a:ext cx="1998600" cy="803400"/>
              </a:xfrm>
              <a:prstGeom prst="round2SameRect">
                <a:avLst>
                  <a:gd fmla="val 17426" name="adj1"/>
                  <a:gd fmla="val 0" name="adj2"/>
                </a:avLst>
              </a:prstGeom>
              <a:solidFill>
                <a:srgbClr val="D88D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6"/>
              <p:cNvSpPr/>
              <p:nvPr/>
            </p:nvSpPr>
            <p:spPr>
              <a:xfrm>
                <a:off x="1215275" y="1477133"/>
                <a:ext cx="904200" cy="904200"/>
              </a:xfrm>
              <a:prstGeom prst="ellipse">
                <a:avLst/>
              </a:prstGeom>
              <a:solidFill>
                <a:srgbClr val="D88D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6"/>
              <p:cNvSpPr/>
              <p:nvPr/>
            </p:nvSpPr>
            <p:spPr>
              <a:xfrm>
                <a:off x="1309475" y="1571355"/>
                <a:ext cx="715800" cy="71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6"/>
              <p:cNvSpPr txBox="1"/>
              <p:nvPr/>
            </p:nvSpPr>
            <p:spPr>
              <a:xfrm>
                <a:off x="778775" y="2527450"/>
                <a:ext cx="1777200" cy="195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Noto Sans Symbols"/>
                  <a:buNone/>
                </a:pPr>
                <a:r>
                  <a:rPr b="1" i="0" lang="en-US" sz="15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DIVERSITY</a:t>
                </a:r>
                <a:endParaRPr/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Noto Sans Symbols"/>
                  <a:buNone/>
                </a:pPr>
                <a:r>
                  <a:rPr b="1" i="0" lang="en-US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[Facts]</a:t>
                </a:r>
                <a:endParaRPr/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Noto Sans Symbols"/>
                  <a:buNone/>
                </a:pPr>
                <a:r>
                  <a:rPr b="0" i="0" lang="en-US" sz="105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Diversity is about the unique characteristics, life experiences, and perspectives – seen and unseen – that make us who we are as individuals and as groups of people. </a:t>
                </a:r>
                <a:endParaRPr b="0" i="0" sz="10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Users outline" id="296" name="Google Shape;296;p2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395494" y="1669179"/>
                <a:ext cx="543762" cy="543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7" name="Google Shape;297;p26"/>
            <p:cNvGrpSpPr/>
            <p:nvPr/>
          </p:nvGrpSpPr>
          <p:grpSpPr>
            <a:xfrm>
              <a:off x="3627300" y="1122827"/>
              <a:ext cx="1998600" cy="3548748"/>
              <a:chOff x="3501950" y="1122827"/>
              <a:chExt cx="1998600" cy="3548748"/>
            </a:xfrm>
          </p:grpSpPr>
          <p:sp>
            <p:nvSpPr>
              <p:cNvPr id="298" name="Google Shape;298;p26"/>
              <p:cNvSpPr/>
              <p:nvPr/>
            </p:nvSpPr>
            <p:spPr>
              <a:xfrm>
                <a:off x="3501950" y="1221575"/>
                <a:ext cx="1998600" cy="3450000"/>
              </a:xfrm>
              <a:prstGeom prst="roundRect">
                <a:avLst>
                  <a:gd fmla="val 7906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6"/>
              <p:cNvSpPr/>
              <p:nvPr/>
            </p:nvSpPr>
            <p:spPr>
              <a:xfrm>
                <a:off x="3501950" y="1122827"/>
                <a:ext cx="1998600" cy="803400"/>
              </a:xfrm>
              <a:prstGeom prst="round2SameRect">
                <a:avLst>
                  <a:gd fmla="val 17426" name="adj1"/>
                  <a:gd fmla="val 0" name="adj2"/>
                </a:avLst>
              </a:prstGeom>
              <a:solidFill>
                <a:srgbClr val="006EB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6"/>
              <p:cNvSpPr/>
              <p:nvPr/>
            </p:nvSpPr>
            <p:spPr>
              <a:xfrm>
                <a:off x="4050054" y="1461751"/>
                <a:ext cx="904200" cy="904200"/>
              </a:xfrm>
              <a:prstGeom prst="ellipse">
                <a:avLst/>
              </a:prstGeom>
              <a:solidFill>
                <a:srgbClr val="006EB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6"/>
              <p:cNvSpPr/>
              <p:nvPr/>
            </p:nvSpPr>
            <p:spPr>
              <a:xfrm>
                <a:off x="4144254" y="1550792"/>
                <a:ext cx="715800" cy="71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6"/>
              <p:cNvSpPr txBox="1"/>
              <p:nvPr/>
            </p:nvSpPr>
            <p:spPr>
              <a:xfrm>
                <a:off x="3624000" y="2527450"/>
                <a:ext cx="1735800" cy="195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Noto Sans Symbols"/>
                  <a:buNone/>
                </a:pPr>
                <a:r>
                  <a:rPr b="1" i="0" lang="en-US" sz="1500" u="none" cap="none" strike="noStrike">
                    <a:solidFill>
                      <a:srgbClr val="1D082A"/>
                    </a:solidFill>
                    <a:latin typeface="Arial"/>
                    <a:ea typeface="Arial"/>
                    <a:cs typeface="Arial"/>
                    <a:sym typeface="Arial"/>
                  </a:rPr>
                  <a:t>INCLUSION</a:t>
                </a:r>
                <a:endParaRPr>
                  <a:solidFill>
                    <a:srgbClr val="1D082A"/>
                  </a:solidFill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Noto Sans Symbols"/>
                  <a:buNone/>
                </a:pPr>
                <a:r>
                  <a:rPr b="1" i="0" lang="en-US" sz="900" u="none" cap="none" strike="noStrike">
                    <a:solidFill>
                      <a:srgbClr val="1D082A"/>
                    </a:solidFill>
                    <a:latin typeface="Arial"/>
                    <a:ea typeface="Arial"/>
                    <a:cs typeface="Arial"/>
                    <a:sym typeface="Arial"/>
                  </a:rPr>
                  <a:t>[Choice]</a:t>
                </a:r>
                <a:endParaRPr>
                  <a:solidFill>
                    <a:srgbClr val="1D082A"/>
                  </a:solidFill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Noto Sans Symbols"/>
                  <a:buNone/>
                </a:pPr>
                <a:r>
                  <a:rPr b="0" i="0" lang="en-US" sz="105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Inclusion is about valuing and respecting differences and seeing those as essential for success. To create an environment, where all people are respected and included.</a:t>
                </a:r>
                <a:endParaRPr/>
              </a:p>
            </p:txBody>
          </p:sp>
          <p:pic>
            <p:nvPicPr>
              <p:cNvPr descr="Artificial Intelligence outline" id="303" name="Google Shape;303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234557" y="1673545"/>
                <a:ext cx="535193" cy="5351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4" name="Google Shape;304;p26"/>
            <p:cNvGrpSpPr/>
            <p:nvPr/>
          </p:nvGrpSpPr>
          <p:grpSpPr>
            <a:xfrm>
              <a:off x="6335825" y="1122827"/>
              <a:ext cx="1998600" cy="3548748"/>
              <a:chOff x="6434600" y="1122827"/>
              <a:chExt cx="1998600" cy="3548748"/>
            </a:xfrm>
          </p:grpSpPr>
          <p:sp>
            <p:nvSpPr>
              <p:cNvPr id="305" name="Google Shape;305;p26"/>
              <p:cNvSpPr/>
              <p:nvPr/>
            </p:nvSpPr>
            <p:spPr>
              <a:xfrm>
                <a:off x="6434600" y="1221575"/>
                <a:ext cx="1998600" cy="3450000"/>
              </a:xfrm>
              <a:prstGeom prst="roundRect">
                <a:avLst>
                  <a:gd fmla="val 7906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6"/>
              <p:cNvSpPr/>
              <p:nvPr/>
            </p:nvSpPr>
            <p:spPr>
              <a:xfrm>
                <a:off x="6434600" y="1122827"/>
                <a:ext cx="1998600" cy="803400"/>
              </a:xfrm>
              <a:prstGeom prst="round2SameRect">
                <a:avLst>
                  <a:gd fmla="val 17426" name="adj1"/>
                  <a:gd fmla="val 0" name="adj2"/>
                </a:avLst>
              </a:prstGeom>
              <a:solidFill>
                <a:srgbClr val="1C722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6"/>
              <p:cNvSpPr/>
              <p:nvPr/>
            </p:nvSpPr>
            <p:spPr>
              <a:xfrm>
                <a:off x="6981800" y="1477133"/>
                <a:ext cx="904200" cy="904200"/>
              </a:xfrm>
              <a:prstGeom prst="ellipse">
                <a:avLst/>
              </a:prstGeom>
              <a:solidFill>
                <a:srgbClr val="1C722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6"/>
              <p:cNvSpPr/>
              <p:nvPr/>
            </p:nvSpPr>
            <p:spPr>
              <a:xfrm>
                <a:off x="7076000" y="1571355"/>
                <a:ext cx="715800" cy="71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6"/>
              <p:cNvSpPr txBox="1"/>
              <p:nvPr/>
            </p:nvSpPr>
            <p:spPr>
              <a:xfrm>
                <a:off x="6636200" y="2549700"/>
                <a:ext cx="1595400" cy="20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Noto Sans Symbols"/>
                  <a:buNone/>
                </a:pPr>
                <a:r>
                  <a:rPr b="1" i="0" lang="en-US" sz="1500" u="none" cap="none" strike="noStrike">
                    <a:solidFill>
                      <a:srgbClr val="1D082A"/>
                    </a:solidFill>
                    <a:latin typeface="Arial"/>
                    <a:ea typeface="Arial"/>
                    <a:cs typeface="Arial"/>
                    <a:sym typeface="Arial"/>
                  </a:rPr>
                  <a:t>BELONGING</a:t>
                </a:r>
                <a:endParaRPr>
                  <a:solidFill>
                    <a:srgbClr val="1D082A"/>
                  </a:solidFill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Noto Sans Symbols"/>
                  <a:buNone/>
                </a:pPr>
                <a:r>
                  <a:rPr b="1" i="0" lang="en-US" sz="900" u="none" cap="none" strike="noStrike">
                    <a:solidFill>
                      <a:srgbClr val="1D082A"/>
                    </a:solidFill>
                    <a:latin typeface="Arial"/>
                    <a:ea typeface="Arial"/>
                    <a:cs typeface="Arial"/>
                    <a:sym typeface="Arial"/>
                  </a:rPr>
                  <a:t>[Inclusive culture]</a:t>
                </a:r>
                <a:endParaRPr b="1" i="0" sz="1500" u="none" cap="none" strike="noStrik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Noto Sans Symbols"/>
                  <a:buNone/>
                </a:pPr>
                <a:r>
                  <a:rPr b="0" i="0" lang="en-US" sz="105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Belonging is when employees feel they can bring their authentic selves to work. This is when differences are embraced and valued.</a:t>
                </a:r>
                <a:endParaRPr/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Noto Sans Symbols"/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spiration outline" id="310" name="Google Shape;310;p2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183991" y="1697767"/>
                <a:ext cx="499818" cy="4998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1" name="Google Shape;311;p26"/>
          <p:cNvSpPr txBox="1"/>
          <p:nvPr/>
        </p:nvSpPr>
        <p:spPr>
          <a:xfrm>
            <a:off x="1793725" y="285175"/>
            <a:ext cx="6406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How we understand DIB at ISS</a:t>
            </a:r>
            <a:endParaRPr sz="24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12" name="Google Shape;31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6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314" name="Google Shape;314;p26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88D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6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b="0" i="0" lang="en-US" sz="1000" u="none" cap="none" strike="noStrike">
                  <a:solidFill>
                    <a:srgbClr val="F7F6F2"/>
                  </a:solidFill>
                  <a:latin typeface="Arial"/>
                  <a:ea typeface="Arial"/>
                  <a:cs typeface="Arial"/>
                  <a:sym typeface="Arial"/>
                </a:rPr>
                <a:t>‹#›</a:t>
              </a:fld>
              <a:endParaRPr b="0" i="0" sz="1000" u="none" cap="none" strike="noStrike">
                <a:solidFill>
                  <a:srgbClr val="F7F6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"/>
          <p:cNvSpPr/>
          <p:nvPr/>
        </p:nvSpPr>
        <p:spPr>
          <a:xfrm>
            <a:off x="5726804" y="3187199"/>
            <a:ext cx="1317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Disabilities can be broken into 8 sub-categories, seen and unseen.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We will create workplaces that are inclusive and accessible towards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all abilities.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50" u="none" cap="none" strike="noStrike">
              <a:solidFill>
                <a:srgbClr val="FFFFFF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21" name="Google Shape;321;p27"/>
          <p:cNvSpPr/>
          <p:nvPr/>
        </p:nvSpPr>
        <p:spPr>
          <a:xfrm>
            <a:off x="2372712" y="3187199"/>
            <a:ext cx="14055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Covering all imaginable differences among cultures, including ethnicity, language, race, religion, indigenous people, refugees etc. </a:t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3996126" y="3187199"/>
            <a:ext cx="14070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This dimension is about all expressions of sexual orientation, gender and relationship- and family models along with openness, curiosity and inclusion towards those.</a:t>
            </a:r>
            <a:endParaRPr/>
          </a:p>
        </p:txBody>
      </p:sp>
      <p:sp>
        <p:nvSpPr>
          <p:cNvPr id="323" name="Google Shape;323;p27"/>
          <p:cNvSpPr/>
          <p:nvPr/>
        </p:nvSpPr>
        <p:spPr>
          <a:xfrm>
            <a:off x="581602" y="3187199"/>
            <a:ext cx="13932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There are currently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5 generations in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the workplace. We will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focus on generational inclusion and challenge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age biases and stereotypes.</a:t>
            </a:r>
            <a:endParaRPr/>
          </a:p>
        </p:txBody>
      </p:sp>
      <p:sp>
        <p:nvSpPr>
          <p:cNvPr id="324" name="Google Shape;324;p27"/>
          <p:cNvSpPr/>
          <p:nvPr/>
        </p:nvSpPr>
        <p:spPr>
          <a:xfrm>
            <a:off x="7299440" y="3187199"/>
            <a:ext cx="12762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We will enable gender balance across our organisation, including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None/>
            </a:pPr>
            <a:r>
              <a:rPr b="0" i="0" lang="en-US" sz="75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a focus on balanced representation of gender within senior leadership. </a:t>
            </a:r>
            <a:endParaRPr/>
          </a:p>
        </p:txBody>
      </p:sp>
      <p:cxnSp>
        <p:nvCxnSpPr>
          <p:cNvPr id="325" name="Google Shape;325;p27"/>
          <p:cNvCxnSpPr/>
          <p:nvPr/>
        </p:nvCxnSpPr>
        <p:spPr>
          <a:xfrm>
            <a:off x="662654" y="4105202"/>
            <a:ext cx="10977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p27"/>
          <p:cNvCxnSpPr/>
          <p:nvPr/>
        </p:nvCxnSpPr>
        <p:spPr>
          <a:xfrm>
            <a:off x="2432740" y="4105202"/>
            <a:ext cx="10977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p27"/>
          <p:cNvCxnSpPr/>
          <p:nvPr/>
        </p:nvCxnSpPr>
        <p:spPr>
          <a:xfrm>
            <a:off x="4049960" y="4105202"/>
            <a:ext cx="10977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8" name="Google Shape;328;p27"/>
          <p:cNvCxnSpPr/>
          <p:nvPr/>
        </p:nvCxnSpPr>
        <p:spPr>
          <a:xfrm>
            <a:off x="5786306" y="4105202"/>
            <a:ext cx="10977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9" name="Google Shape;329;p27"/>
          <p:cNvCxnSpPr/>
          <p:nvPr/>
        </p:nvCxnSpPr>
        <p:spPr>
          <a:xfrm>
            <a:off x="7367823" y="4105202"/>
            <a:ext cx="10977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" name="Google Shape;330;p27"/>
          <p:cNvSpPr txBox="1"/>
          <p:nvPr/>
        </p:nvSpPr>
        <p:spPr>
          <a:xfrm>
            <a:off x="1793725" y="285175"/>
            <a:ext cx="6406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Our strategy is driven by </a:t>
            </a:r>
            <a:r>
              <a:rPr lang="en-US" sz="24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five dimensions of diversity</a:t>
            </a:r>
            <a:endParaRPr sz="240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31" name="Google Shape;33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27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333" name="Google Shape;333;p27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88D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7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b="0" i="0" lang="en-US" sz="1000" u="none" cap="none" strike="noStrike">
                  <a:solidFill>
                    <a:srgbClr val="F7F6F2"/>
                  </a:solidFill>
                  <a:latin typeface="Arial"/>
                  <a:ea typeface="Arial"/>
                  <a:cs typeface="Arial"/>
                  <a:sym typeface="Arial"/>
                </a:rPr>
                <a:t>‹#›</a:t>
              </a:fld>
              <a:endParaRPr b="0" i="0" sz="1000" u="none" cap="none" strike="noStrike">
                <a:solidFill>
                  <a:srgbClr val="F7F6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27"/>
          <p:cNvSpPr txBox="1"/>
          <p:nvPr/>
        </p:nvSpPr>
        <p:spPr>
          <a:xfrm>
            <a:off x="5644598" y="1719904"/>
            <a:ext cx="1187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rgbClr val="006EB8"/>
                </a:solidFill>
                <a:latin typeface="Noto Sans"/>
                <a:ea typeface="Noto Sans"/>
                <a:cs typeface="Noto Sans"/>
                <a:sym typeface="Noto Sans"/>
              </a:rPr>
              <a:t>Abilities</a:t>
            </a:r>
            <a:endParaRPr>
              <a:solidFill>
                <a:srgbClr val="006EB8"/>
              </a:solidFill>
            </a:endParaRPr>
          </a:p>
        </p:txBody>
      </p:sp>
      <p:sp>
        <p:nvSpPr>
          <p:cNvPr id="336" name="Google Shape;336;p27"/>
          <p:cNvSpPr txBox="1"/>
          <p:nvPr/>
        </p:nvSpPr>
        <p:spPr>
          <a:xfrm>
            <a:off x="2343696" y="1558204"/>
            <a:ext cx="122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rgbClr val="006EB8"/>
                </a:solidFill>
                <a:latin typeface="Noto Sans"/>
                <a:ea typeface="Noto Sans"/>
                <a:cs typeface="Noto Sans"/>
                <a:sym typeface="Noto Sans"/>
              </a:rPr>
              <a:t>Cultures, Race </a:t>
            </a:r>
            <a:br>
              <a:rPr b="1" i="0" lang="en-US" sz="1050" u="none" cap="none" strike="noStrike">
                <a:solidFill>
                  <a:srgbClr val="006EB8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1" lang="en-US" sz="1050">
                <a:solidFill>
                  <a:srgbClr val="006EB8"/>
                </a:solidFill>
                <a:latin typeface="Noto Sans"/>
                <a:ea typeface="Noto Sans"/>
                <a:cs typeface="Noto Sans"/>
                <a:sym typeface="Noto Sans"/>
              </a:rPr>
              <a:t>&amp; Ethnicity</a:t>
            </a:r>
            <a:endParaRPr>
              <a:solidFill>
                <a:srgbClr val="006EB8"/>
              </a:solidFill>
            </a:endParaRPr>
          </a:p>
        </p:txBody>
      </p:sp>
      <p:sp>
        <p:nvSpPr>
          <p:cNvPr id="337" name="Google Shape;337;p27"/>
          <p:cNvSpPr txBox="1"/>
          <p:nvPr/>
        </p:nvSpPr>
        <p:spPr>
          <a:xfrm>
            <a:off x="4038568" y="1719904"/>
            <a:ext cx="9948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rgbClr val="006EB8"/>
                </a:solidFill>
                <a:latin typeface="Noto Sans"/>
                <a:ea typeface="Noto Sans"/>
                <a:cs typeface="Noto Sans"/>
                <a:sym typeface="Noto Sans"/>
              </a:rPr>
              <a:t>Pride</a:t>
            </a:r>
            <a:endParaRPr>
              <a:solidFill>
                <a:srgbClr val="006EB8"/>
              </a:solidFill>
            </a:endParaRPr>
          </a:p>
        </p:txBody>
      </p:sp>
      <p:sp>
        <p:nvSpPr>
          <p:cNvPr id="338" name="Google Shape;338;p27"/>
          <p:cNvSpPr txBox="1"/>
          <p:nvPr/>
        </p:nvSpPr>
        <p:spPr>
          <a:xfrm>
            <a:off x="7217288" y="1719904"/>
            <a:ext cx="1276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rgbClr val="006EB8"/>
                </a:solidFill>
                <a:latin typeface="Noto Sans"/>
                <a:ea typeface="Noto Sans"/>
                <a:cs typeface="Noto Sans"/>
                <a:sym typeface="Noto Sans"/>
              </a:rPr>
              <a:t>Gender Balance</a:t>
            </a:r>
            <a:endParaRPr>
              <a:solidFill>
                <a:srgbClr val="006EB8"/>
              </a:solidFill>
            </a:endParaRPr>
          </a:p>
        </p:txBody>
      </p:sp>
      <p:sp>
        <p:nvSpPr>
          <p:cNvPr id="339" name="Google Shape;339;p27"/>
          <p:cNvSpPr txBox="1"/>
          <p:nvPr/>
        </p:nvSpPr>
        <p:spPr>
          <a:xfrm>
            <a:off x="548048" y="1558204"/>
            <a:ext cx="1227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rgbClr val="006EB8"/>
                </a:solidFill>
                <a:latin typeface="Noto Sans"/>
                <a:ea typeface="Noto Sans"/>
                <a:cs typeface="Noto Sans"/>
                <a:sym typeface="Noto Sans"/>
              </a:rPr>
              <a:t>Generations    &amp; Age</a:t>
            </a:r>
            <a:endParaRPr>
              <a:solidFill>
                <a:srgbClr val="006EB8"/>
              </a:solidFill>
            </a:endParaRPr>
          </a:p>
        </p:txBody>
      </p:sp>
      <p:sp>
        <p:nvSpPr>
          <p:cNvPr id="340" name="Google Shape;340;p27"/>
          <p:cNvSpPr/>
          <p:nvPr/>
        </p:nvSpPr>
        <p:spPr>
          <a:xfrm>
            <a:off x="648535" y="2044358"/>
            <a:ext cx="1026300" cy="10263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27"/>
          <p:cNvPicPr preferRelativeResize="0"/>
          <p:nvPr/>
        </p:nvPicPr>
        <p:blipFill rotWithShape="1">
          <a:blip r:embed="rId4">
            <a:alphaModFix/>
          </a:blip>
          <a:srcRect b="21747" l="16283" r="17443" t="23595"/>
          <a:stretch/>
        </p:blipFill>
        <p:spPr>
          <a:xfrm>
            <a:off x="830180" y="2273684"/>
            <a:ext cx="691353" cy="57017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7"/>
          <p:cNvSpPr/>
          <p:nvPr/>
        </p:nvSpPr>
        <p:spPr>
          <a:xfrm>
            <a:off x="2441918" y="2044358"/>
            <a:ext cx="1026300" cy="10263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4860" y="2283937"/>
            <a:ext cx="542777" cy="52106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7"/>
          <p:cNvSpPr/>
          <p:nvPr/>
        </p:nvSpPr>
        <p:spPr>
          <a:xfrm>
            <a:off x="4022800" y="2044358"/>
            <a:ext cx="1026300" cy="10263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96790" y="2318348"/>
            <a:ext cx="478343" cy="47834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7"/>
          <p:cNvSpPr/>
          <p:nvPr/>
        </p:nvSpPr>
        <p:spPr>
          <a:xfrm>
            <a:off x="5725140" y="2044358"/>
            <a:ext cx="1026300" cy="10263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7342364" y="2044358"/>
            <a:ext cx="1026300" cy="10263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96566" y="2374382"/>
            <a:ext cx="561693" cy="434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349" name="Google Shape;349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55454" y="2273684"/>
            <a:ext cx="365696" cy="570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8"/>
          <p:cNvSpPr txBox="1"/>
          <p:nvPr/>
        </p:nvSpPr>
        <p:spPr>
          <a:xfrm>
            <a:off x="1793725" y="285175"/>
            <a:ext cx="6406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Main External Partnerships</a:t>
            </a:r>
            <a:endParaRPr sz="24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56" name="Google Shape;35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Google Shape;357;p28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358" name="Google Shape;358;p28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88D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8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b="0" i="0" lang="en-US" sz="1000" u="none" cap="none" strike="noStrike">
                  <a:solidFill>
                    <a:srgbClr val="F7F6F2"/>
                  </a:solidFill>
                  <a:latin typeface="Arial"/>
                  <a:ea typeface="Arial"/>
                  <a:cs typeface="Arial"/>
                  <a:sym typeface="Arial"/>
                </a:rPr>
                <a:t>‹#›</a:t>
              </a:fld>
              <a:endParaRPr b="0" i="0" sz="1000" u="none" cap="none" strike="noStrike">
                <a:solidFill>
                  <a:srgbClr val="F7F6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p28"/>
          <p:cNvSpPr/>
          <p:nvPr/>
        </p:nvSpPr>
        <p:spPr>
          <a:xfrm>
            <a:off x="664650" y="1061200"/>
            <a:ext cx="2892300" cy="1661400"/>
          </a:xfrm>
          <a:prstGeom prst="roundRect">
            <a:avLst>
              <a:gd fmla="val 790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3682075" y="1057025"/>
            <a:ext cx="2117400" cy="2189700"/>
          </a:xfrm>
          <a:prstGeom prst="roundRect">
            <a:avLst>
              <a:gd fmla="val 790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</a:rPr>
              <a:t>[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8"/>
          <p:cNvSpPr/>
          <p:nvPr/>
        </p:nvSpPr>
        <p:spPr>
          <a:xfrm>
            <a:off x="664650" y="2840850"/>
            <a:ext cx="2892300" cy="1764600"/>
          </a:xfrm>
          <a:prstGeom prst="roundRect">
            <a:avLst>
              <a:gd fmla="val 790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950" y="1209344"/>
            <a:ext cx="2620800" cy="36820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8"/>
          <p:cNvSpPr txBox="1"/>
          <p:nvPr/>
        </p:nvSpPr>
        <p:spPr>
          <a:xfrm>
            <a:off x="823350" y="1775063"/>
            <a:ext cx="26208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30037"/>
                </a:solidFill>
              </a:rPr>
              <a:t>To create a more inclusive workplace for LGBTQ+ employees by implementing policies and practices that are respectful of all employees</a:t>
            </a:r>
            <a:endParaRPr sz="900">
              <a:solidFill>
                <a:srgbClr val="030037"/>
              </a:solidFill>
            </a:endParaRPr>
          </a:p>
        </p:txBody>
      </p:sp>
      <p:pic>
        <p:nvPicPr>
          <p:cNvPr descr="Tent Foundation Announces Global Pledge For Companies To Help Solve  International Refugee Crisis" id="365" name="Google Shape;36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3362" y="2949991"/>
            <a:ext cx="498375" cy="65362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8"/>
          <p:cNvSpPr txBox="1"/>
          <p:nvPr/>
        </p:nvSpPr>
        <p:spPr>
          <a:xfrm>
            <a:off x="823350" y="3701038"/>
            <a:ext cx="26208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30037"/>
                </a:solidFill>
              </a:rPr>
              <a:t>We wish to hire refugees and support the economic inclusion of refugee women by offering workshops, apprenticeships and information sessions</a:t>
            </a:r>
            <a:endParaRPr sz="900">
              <a:solidFill>
                <a:srgbClr val="030037"/>
              </a:solidFill>
            </a:endParaRPr>
          </a:p>
        </p:txBody>
      </p:sp>
      <p:sp>
        <p:nvSpPr>
          <p:cNvPr id="367" name="Google Shape;367;p28"/>
          <p:cNvSpPr/>
          <p:nvPr/>
        </p:nvSpPr>
        <p:spPr>
          <a:xfrm>
            <a:off x="5924600" y="1061200"/>
            <a:ext cx="2892300" cy="1661400"/>
          </a:xfrm>
          <a:prstGeom prst="roundRect">
            <a:avLst>
              <a:gd fmla="val 790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5924600" y="2840850"/>
            <a:ext cx="2892300" cy="1764600"/>
          </a:xfrm>
          <a:prstGeom prst="roundRect">
            <a:avLst>
              <a:gd fmla="val 790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8"/>
          <p:cNvSpPr txBox="1"/>
          <p:nvPr/>
        </p:nvSpPr>
        <p:spPr>
          <a:xfrm>
            <a:off x="6083300" y="2042675"/>
            <a:ext cx="21759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30037"/>
                </a:solidFill>
              </a:rPr>
              <a:t>Ensure accessible workplaces, both physically and digitally</a:t>
            </a:r>
            <a:endParaRPr sz="900">
              <a:solidFill>
                <a:srgbClr val="030037"/>
              </a:solidFill>
            </a:endParaRPr>
          </a:p>
        </p:txBody>
      </p:sp>
      <p:sp>
        <p:nvSpPr>
          <p:cNvPr id="370" name="Google Shape;370;p28"/>
          <p:cNvSpPr txBox="1"/>
          <p:nvPr/>
        </p:nvSpPr>
        <p:spPr>
          <a:xfrm>
            <a:off x="6083300" y="3798538"/>
            <a:ext cx="26208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30037"/>
                </a:solidFill>
              </a:rPr>
              <a:t>We are providing opportunities for young people through apprenticeships, internships, and entry-level jobs</a:t>
            </a:r>
            <a:endParaRPr sz="900">
              <a:solidFill>
                <a:srgbClr val="030037"/>
              </a:solidFill>
            </a:endParaRPr>
          </a:p>
        </p:txBody>
      </p:sp>
      <p:pic>
        <p:nvPicPr>
          <p:cNvPr descr="Valuable 500 - Lidl" id="371" name="Google Shape;371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83300" y="1291850"/>
            <a:ext cx="1498850" cy="5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8"/>
          <p:cNvPicPr preferRelativeResize="0"/>
          <p:nvPr/>
        </p:nvPicPr>
        <p:blipFill rotWithShape="1">
          <a:blip r:embed="rId7">
            <a:alphaModFix/>
          </a:blip>
          <a:srcRect b="12583" l="8090" r="-8090" t="7372"/>
          <a:stretch/>
        </p:blipFill>
        <p:spPr>
          <a:xfrm>
            <a:off x="6083300" y="2926225"/>
            <a:ext cx="1288350" cy="75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dorse the Women's Empowerment Principles | UN Global Compact" id="373" name="Google Shape;373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59812" y="1063137"/>
            <a:ext cx="1761925" cy="10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8"/>
          <p:cNvSpPr txBox="1"/>
          <p:nvPr/>
        </p:nvSpPr>
        <p:spPr>
          <a:xfrm>
            <a:off x="3859825" y="2120275"/>
            <a:ext cx="17619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30037"/>
                </a:solidFill>
              </a:rPr>
              <a:t>By 2025, we aim to achieve at least 40% gender balance at the group leadership level</a:t>
            </a:r>
            <a:endParaRPr sz="900">
              <a:solidFill>
                <a:srgbClr val="03003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29"/>
          <p:cNvGrpSpPr/>
          <p:nvPr/>
        </p:nvGrpSpPr>
        <p:grpSpPr>
          <a:xfrm>
            <a:off x="993100" y="944252"/>
            <a:ext cx="7435877" cy="3731918"/>
            <a:chOff x="0" y="76350"/>
            <a:chExt cx="7435877" cy="3542400"/>
          </a:xfrm>
        </p:grpSpPr>
        <p:sp>
          <p:nvSpPr>
            <p:cNvPr id="380" name="Google Shape;380;p29"/>
            <p:cNvSpPr/>
            <p:nvPr/>
          </p:nvSpPr>
          <p:spPr>
            <a:xfrm>
              <a:off x="0" y="312510"/>
              <a:ext cx="7435877" cy="4032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cap="flat" cmpd="sng" w="25400">
              <a:solidFill>
                <a:srgbClr val="4185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371793" y="76350"/>
              <a:ext cx="5205113" cy="472320"/>
            </a:xfrm>
            <a:prstGeom prst="roundRect">
              <a:avLst>
                <a:gd fmla="val 16667" name="adj"/>
              </a:avLst>
            </a:prstGeom>
            <a:solidFill>
              <a:srgbClr val="4185F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382" name="Google Shape;382;p29"/>
            <p:cNvSpPr txBox="1"/>
            <p:nvPr/>
          </p:nvSpPr>
          <p:spPr>
            <a:xfrm>
              <a:off x="394850" y="99407"/>
              <a:ext cx="5158999" cy="426206"/>
            </a:xfrm>
            <a:prstGeom prst="rect">
              <a:avLst/>
            </a:prstGeom>
            <a:solidFill>
              <a:srgbClr val="006EB8"/>
            </a:solidFill>
            <a:ln>
              <a:noFill/>
            </a:ln>
          </p:spPr>
          <p:txBody>
            <a:bodyPr anchorCtr="0" anchor="ctr" bIns="0" lIns="196725" spcFirstLastPara="1" rIns="196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 collaborate with more than 30 countries across 3 regions to achieve our goals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0" y="1038270"/>
              <a:ext cx="7435877" cy="4032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cap="flat" cmpd="sng" w="25400">
              <a:solidFill>
                <a:srgbClr val="4185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371793" y="802110"/>
              <a:ext cx="5205113" cy="472320"/>
            </a:xfrm>
            <a:prstGeom prst="roundRect">
              <a:avLst>
                <a:gd fmla="val 16667" name="adj"/>
              </a:avLst>
            </a:prstGeom>
            <a:solidFill>
              <a:srgbClr val="4185F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385" name="Google Shape;385;p29"/>
            <p:cNvSpPr txBox="1"/>
            <p:nvPr/>
          </p:nvSpPr>
          <p:spPr>
            <a:xfrm>
              <a:off x="394850" y="825167"/>
              <a:ext cx="5158999" cy="426206"/>
            </a:xfrm>
            <a:prstGeom prst="rect">
              <a:avLst/>
            </a:prstGeom>
            <a:solidFill>
              <a:srgbClr val="006EB8"/>
            </a:solidFill>
            <a:ln>
              <a:noFill/>
            </a:ln>
          </p:spPr>
          <p:txBody>
            <a:bodyPr anchorCtr="0" anchor="ctr" bIns="0" lIns="196725" spcFirstLastPara="1" rIns="196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Our 5 global ERGs are essential partners in our efforts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0" y="1764030"/>
              <a:ext cx="7435877" cy="4032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cap="flat" cmpd="sng" w="25400">
              <a:solidFill>
                <a:srgbClr val="4185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371793" y="1527870"/>
              <a:ext cx="5205113" cy="472320"/>
            </a:xfrm>
            <a:prstGeom prst="roundRect">
              <a:avLst>
                <a:gd fmla="val 16667" name="adj"/>
              </a:avLst>
            </a:prstGeom>
            <a:solidFill>
              <a:srgbClr val="4185F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388" name="Google Shape;388;p29"/>
            <p:cNvSpPr txBox="1"/>
            <p:nvPr/>
          </p:nvSpPr>
          <p:spPr>
            <a:xfrm>
              <a:off x="394850" y="1550927"/>
              <a:ext cx="5158999" cy="426206"/>
            </a:xfrm>
            <a:prstGeom prst="rect">
              <a:avLst/>
            </a:prstGeom>
            <a:solidFill>
              <a:srgbClr val="006EB8"/>
            </a:solidFill>
            <a:ln>
              <a:noFill/>
            </a:ln>
          </p:spPr>
          <p:txBody>
            <a:bodyPr anchorCtr="0" anchor="ctr" bIns="0" lIns="196725" spcFirstLastPara="1" rIns="196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Our EGM members provide valuable sponsorship and support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0" y="2489790"/>
              <a:ext cx="7435877" cy="4032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cap="flat" cmpd="sng" w="25400">
              <a:solidFill>
                <a:srgbClr val="4185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371793" y="2253630"/>
              <a:ext cx="5205113" cy="472320"/>
            </a:xfrm>
            <a:prstGeom prst="roundRect">
              <a:avLst>
                <a:gd fmla="val 16667" name="adj"/>
              </a:avLst>
            </a:prstGeom>
            <a:solidFill>
              <a:srgbClr val="4185F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391" name="Google Shape;391;p29"/>
            <p:cNvSpPr txBox="1"/>
            <p:nvPr/>
          </p:nvSpPr>
          <p:spPr>
            <a:xfrm>
              <a:off x="394850" y="2276687"/>
              <a:ext cx="5158999" cy="426206"/>
            </a:xfrm>
            <a:prstGeom prst="rect">
              <a:avLst/>
            </a:prstGeom>
            <a:solidFill>
              <a:srgbClr val="006EB8"/>
            </a:solidFill>
            <a:ln>
              <a:noFill/>
            </a:ln>
          </p:spPr>
          <p:txBody>
            <a:bodyPr anchorCtr="0" anchor="ctr" bIns="0" lIns="196725" spcFirstLastPara="1" rIns="196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 have established a global DIB community to promote the importance of DIB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0" y="3215550"/>
              <a:ext cx="7435877" cy="4032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cap="flat" cmpd="sng" w="25400">
              <a:solidFill>
                <a:srgbClr val="4185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71793" y="2979390"/>
              <a:ext cx="5205113" cy="472320"/>
            </a:xfrm>
            <a:prstGeom prst="roundRect">
              <a:avLst>
                <a:gd fmla="val 16667" name="adj"/>
              </a:avLst>
            </a:prstGeom>
            <a:solidFill>
              <a:srgbClr val="4185F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394" name="Google Shape;394;p29"/>
            <p:cNvSpPr txBox="1"/>
            <p:nvPr/>
          </p:nvSpPr>
          <p:spPr>
            <a:xfrm>
              <a:off x="394850" y="3002447"/>
              <a:ext cx="5158999" cy="426206"/>
            </a:xfrm>
            <a:prstGeom prst="rect">
              <a:avLst/>
            </a:prstGeom>
            <a:solidFill>
              <a:srgbClr val="006EB8"/>
            </a:solidFill>
            <a:ln>
              <a:noFill/>
            </a:ln>
          </p:spPr>
          <p:txBody>
            <a:bodyPr anchorCtr="0" anchor="ctr" bIns="0" lIns="196725" spcFirstLastPara="1" rIns="196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 share DIB initiatives and activities across the organisation through our SharePoint site 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Google Shape;395;p29"/>
          <p:cNvSpPr txBox="1"/>
          <p:nvPr/>
        </p:nvSpPr>
        <p:spPr>
          <a:xfrm>
            <a:off x="1793725" y="285175"/>
            <a:ext cx="6406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Overview of Internal Partnerships</a:t>
            </a:r>
            <a:endParaRPr sz="24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96" name="Google Shape;39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p29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398" name="Google Shape;398;p29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88D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9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b="0" i="0" lang="en-US" sz="1000" u="none" cap="none" strike="noStrike">
                  <a:solidFill>
                    <a:srgbClr val="F7F6F2"/>
                  </a:solidFill>
                  <a:latin typeface="Arial"/>
                  <a:ea typeface="Arial"/>
                  <a:cs typeface="Arial"/>
                  <a:sym typeface="Arial"/>
                </a:rPr>
                <a:t>‹#›</a:t>
              </a:fld>
              <a:endParaRPr b="0" i="0" sz="1000" u="none" cap="none" strike="noStrike">
                <a:solidFill>
                  <a:srgbClr val="F7F6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"/>
          <p:cNvSpPr txBox="1"/>
          <p:nvPr/>
        </p:nvSpPr>
        <p:spPr>
          <a:xfrm>
            <a:off x="4323700" y="1323725"/>
            <a:ext cx="4086900" cy="27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Char char="●"/>
            </a:pPr>
            <a:r>
              <a:rPr lang="en-US" sz="1200">
                <a:solidFill>
                  <a:srgbClr val="1D082A"/>
                </a:solidFill>
              </a:rPr>
              <a:t>Social efforts and activities are valuable and make a significant difference for individuals, businesses, and society as a whole. </a:t>
            </a:r>
            <a:endParaRPr sz="1200">
              <a:solidFill>
                <a:srgbClr val="1D082A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D082A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Char char="●"/>
            </a:pPr>
            <a:r>
              <a:rPr lang="en-US" sz="1200">
                <a:solidFill>
                  <a:srgbClr val="1D082A"/>
                </a:solidFill>
              </a:rPr>
              <a:t>Every individual has the potential to contribute to the success of an organisation. Therefore, we should broaden our recruitment and talent development approach to identify and embrace unique </a:t>
            </a:r>
            <a:r>
              <a:rPr lang="en-US" sz="1200">
                <a:solidFill>
                  <a:srgbClr val="1D082A"/>
                </a:solidFill>
              </a:rPr>
              <a:t>co</a:t>
            </a:r>
            <a:r>
              <a:rPr lang="en-US" sz="1200">
                <a:solidFill>
                  <a:srgbClr val="1D082A"/>
                </a:solidFill>
              </a:rPr>
              <a:t>mpetencies. </a:t>
            </a:r>
            <a:endParaRPr sz="1200">
              <a:solidFill>
                <a:srgbClr val="1D082A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D082A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Char char="●"/>
            </a:pPr>
            <a:r>
              <a:rPr lang="en-US" sz="1200">
                <a:solidFill>
                  <a:srgbClr val="1D082A"/>
                </a:solidFill>
              </a:rPr>
              <a:t>By leveraging the strength and knowledge of everyone, we can collectively make positive social changes.</a:t>
            </a:r>
            <a:endParaRPr sz="1200">
              <a:solidFill>
                <a:srgbClr val="1D082A"/>
              </a:solidFill>
            </a:endParaRPr>
          </a:p>
        </p:txBody>
      </p:sp>
      <p:pic>
        <p:nvPicPr>
          <p:cNvPr id="405" name="Google Shape;4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ndy's Top Tips on Benefit Applications - Steel Bones" id="406" name="Google Shape;406;p30"/>
          <p:cNvPicPr preferRelativeResize="0"/>
          <p:nvPr/>
        </p:nvPicPr>
        <p:blipFill rotWithShape="1">
          <a:blip r:embed="rId4">
            <a:alphaModFix/>
          </a:blip>
          <a:srcRect b="0" l="21626" r="20609" t="0"/>
          <a:stretch/>
        </p:blipFill>
        <p:spPr>
          <a:xfrm>
            <a:off x="735400" y="1248200"/>
            <a:ext cx="2926350" cy="264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person&#10;&#10;Description automatically generated" id="411" name="Google Shape;411;p31"/>
          <p:cNvPicPr preferRelativeResize="0"/>
          <p:nvPr/>
        </p:nvPicPr>
        <p:blipFill rotWithShape="1">
          <a:blip r:embed="rId3">
            <a:alphaModFix/>
          </a:blip>
          <a:srcRect b="-1" l="23110" r="19553" t="0"/>
          <a:stretch/>
        </p:blipFill>
        <p:spPr>
          <a:xfrm>
            <a:off x="4489175" y="248675"/>
            <a:ext cx="4700425" cy="459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1"/>
          <p:cNvPicPr preferRelativeResize="0"/>
          <p:nvPr/>
        </p:nvPicPr>
        <p:blipFill rotWithShape="1">
          <a:blip r:embed="rId4">
            <a:alphaModFix/>
          </a:blip>
          <a:srcRect b="0" l="-502" r="0" t="0"/>
          <a:stretch/>
        </p:blipFill>
        <p:spPr>
          <a:xfrm>
            <a:off x="0" y="0"/>
            <a:ext cx="91896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&amp;a - Free education icons" id="414" name="Google Shape;414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6086" y="1492678"/>
            <a:ext cx="2158143" cy="2158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346;p34" id="419" name="Google Shape;41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347;p34" id="420" name="Google Shape;42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549101" cy="14338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2"/>
          <p:cNvSpPr txBox="1"/>
          <p:nvPr>
            <p:ph idx="4294967295" type="sldNum"/>
          </p:nvPr>
        </p:nvSpPr>
        <p:spPr>
          <a:xfrm>
            <a:off x="8472458" y="4669899"/>
            <a:ext cx="393316" cy="380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22" name="Google Shape;422;p32"/>
          <p:cNvSpPr txBox="1"/>
          <p:nvPr>
            <p:ph idx="4294967295" type="subTitle"/>
          </p:nvPr>
        </p:nvSpPr>
        <p:spPr>
          <a:xfrm>
            <a:off x="723824" y="3047125"/>
            <a:ext cx="3324302" cy="482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1D08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2"/>
          <p:cNvSpPr txBox="1"/>
          <p:nvPr/>
        </p:nvSpPr>
        <p:spPr>
          <a:xfrm>
            <a:off x="1056136" y="4399050"/>
            <a:ext cx="365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500"/>
              <a:buFont typeface="Georgia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2"/>
          <p:cNvSpPr txBox="1"/>
          <p:nvPr/>
        </p:nvSpPr>
        <p:spPr>
          <a:xfrm>
            <a:off x="1056124" y="1389299"/>
            <a:ext cx="6311102" cy="444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3100"/>
              <a:buFont typeface="Georgia"/>
              <a:buNone/>
            </a:pPr>
            <a:r>
              <a:rPr b="0" i="0" lang="en-US" sz="3100" u="none" cap="none" strike="noStrike">
                <a:solidFill>
                  <a:srgbClr val="F7F6F2"/>
                </a:solidFill>
                <a:latin typeface="Georgia"/>
                <a:ea typeface="Georgia"/>
                <a:cs typeface="Georgia"/>
                <a:sym typeface="Georgia"/>
              </a:rPr>
              <a:t>Thank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2"/>
          <p:cNvSpPr txBox="1"/>
          <p:nvPr/>
        </p:nvSpPr>
        <p:spPr>
          <a:xfrm>
            <a:off x="1056123" y="3725724"/>
            <a:ext cx="3227704" cy="4033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F7F6F2"/>
                </a:solidFill>
                <a:latin typeface="Arial"/>
                <a:ea typeface="Arial"/>
                <a:cs typeface="Arial"/>
                <a:sym typeface="Arial"/>
              </a:rPr>
              <a:t>info@thecorporategovernanceinstitute.comwww.thecorporategovernanceinstitute.com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87;p15" id="114" name="Google Shape;114;p1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1417" r="1406" t="0"/>
          <a:stretch/>
        </p:blipFill>
        <p:spPr>
          <a:xfrm>
            <a:off x="4461750" y="0"/>
            <a:ext cx="46821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88;p15"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What is DEI? </a:t>
            </a:r>
            <a:endParaRPr sz="310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Why is it important?</a:t>
            </a:r>
            <a:endParaRPr sz="310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18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119" name="Google Shape;119;p18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88D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8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000">
                  <a:solidFill>
                    <a:srgbClr val="F7F6F2"/>
                  </a:solidFill>
                </a:rPr>
                <a:t>‹#›</a:t>
              </a:fld>
              <a:endParaRPr sz="1000">
                <a:solidFill>
                  <a:srgbClr val="F7F6F2"/>
                </a:solidFill>
              </a:endParaRPr>
            </a:p>
          </p:txBody>
        </p:sp>
      </p:grpSp>
      <p:pic>
        <p:nvPicPr>
          <p:cNvPr descr="Google Shape;91;p15" id="121" name="Google Shape;12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>
            <p:ph idx="4294967295" type="sldNum"/>
          </p:nvPr>
        </p:nvSpPr>
        <p:spPr>
          <a:xfrm>
            <a:off x="199967" y="4605449"/>
            <a:ext cx="266181" cy="3183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rgbClr val="F7F6F2"/>
                </a:solidFill>
              </a:rPr>
              <a:t>‹#›</a:t>
            </a:fld>
            <a:endParaRPr/>
          </a:p>
        </p:txBody>
      </p:sp>
      <p:sp>
        <p:nvSpPr>
          <p:cNvPr id="123" name="Google Shape;123;p18"/>
          <p:cNvSpPr/>
          <p:nvPr/>
        </p:nvSpPr>
        <p:spPr>
          <a:xfrm rot="5400000">
            <a:off x="170048" y="4492949"/>
            <a:ext cx="223502" cy="563702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16765" y="0"/>
                  <a:pt x="21600" y="1917"/>
                  <a:pt x="21600" y="4282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82"/>
                </a:lnTo>
                <a:cubicBezTo>
                  <a:pt x="0" y="1917"/>
                  <a:pt x="4835" y="0"/>
                  <a:pt x="10800" y="0"/>
                </a:cubicBezTo>
                <a:close/>
              </a:path>
            </a:pathLst>
          </a:custGeom>
          <a:solidFill>
            <a:srgbClr val="D88D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97450" y="4605450"/>
            <a:ext cx="36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7F6F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F7F6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6F2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&#10;&#10;Description automatically generated with low confidence" id="129" name="Google Shape;1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2575" y="2351625"/>
            <a:ext cx="3184800" cy="1714800"/>
          </a:xfrm>
          <a:prstGeom prst="roundRect">
            <a:avLst>
              <a:gd fmla="val 7961" name="adj"/>
            </a:avLst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684500" y="1132175"/>
            <a:ext cx="43224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-US" sz="1200">
                <a:solidFill>
                  <a:srgbClr val="030037"/>
                </a:solidFill>
              </a:rPr>
              <a:t>DIB initiatives aim to create a more diverse, equitable, and inclusive workplace.</a:t>
            </a:r>
            <a:endParaRPr sz="1200">
              <a:solidFill>
                <a:schemeClr val="dk1"/>
              </a:solidFill>
            </a:endParaRPr>
          </a:p>
          <a:p>
            <a:pPr indent="-1968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30037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-US" sz="1200">
                <a:solidFill>
                  <a:srgbClr val="030037"/>
                </a:solidFill>
              </a:rPr>
              <a:t>Organisations recognize the benefits of DIB/DIE, including improved innovation, increased employee satisfaction, and better financial performance.</a:t>
            </a:r>
            <a:endParaRPr sz="1200">
              <a:solidFill>
                <a:schemeClr val="dk1"/>
              </a:solidFill>
            </a:endParaRPr>
          </a:p>
          <a:p>
            <a:pPr indent="-1968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30037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-US" sz="1200">
                <a:solidFill>
                  <a:srgbClr val="030037"/>
                </a:solidFill>
              </a:rPr>
              <a:t>Corporate governance plays a key role in driving DIB/DIE initiatives through diversity and inclusion goals and accountability measures.</a:t>
            </a:r>
            <a:endParaRPr sz="1200">
              <a:solidFill>
                <a:schemeClr val="dk1"/>
              </a:solidFill>
            </a:endParaRPr>
          </a:p>
          <a:p>
            <a:pPr indent="-1968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30037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-US" sz="1200">
                <a:solidFill>
                  <a:srgbClr val="030037"/>
                </a:solidFill>
              </a:rPr>
              <a:t>Regulatory and societal pressures have also contributed to the rise of DIB initiatives.</a:t>
            </a:r>
            <a:endParaRPr sz="1200">
              <a:solidFill>
                <a:schemeClr val="dk1"/>
              </a:solidFill>
            </a:endParaRPr>
          </a:p>
          <a:p>
            <a:pPr indent="-1968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30037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-US" sz="1200">
                <a:solidFill>
                  <a:srgbClr val="030037"/>
                </a:solidFill>
              </a:rPr>
              <a:t>DIB initiatives may include recruiting from diverse talent pools, training and education programs, employee resource groups, and diversity metrics tracking.</a:t>
            </a:r>
            <a:endParaRPr sz="1200">
              <a:solidFill>
                <a:srgbClr val="1D082A"/>
              </a:solidFill>
            </a:endParaRPr>
          </a:p>
        </p:txBody>
      </p:sp>
      <p:grpSp>
        <p:nvGrpSpPr>
          <p:cNvPr id="133" name="Google Shape;133;p19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134" name="Google Shape;134;p19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88D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9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b="0" i="0" lang="en-US" sz="1000" u="none" cap="none" strike="noStrike">
                  <a:solidFill>
                    <a:srgbClr val="F7F6F2"/>
                  </a:solidFill>
                  <a:latin typeface="Arial"/>
                  <a:ea typeface="Arial"/>
                  <a:cs typeface="Arial"/>
                  <a:sym typeface="Arial"/>
                </a:rPr>
                <a:t>‹#›</a:t>
              </a:fld>
              <a:endParaRPr b="0" i="0" sz="1000" u="none" cap="none" strike="noStrike">
                <a:solidFill>
                  <a:srgbClr val="F7F6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19"/>
          <p:cNvSpPr/>
          <p:nvPr/>
        </p:nvSpPr>
        <p:spPr>
          <a:xfrm>
            <a:off x="3917275" y="2383350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5790900" y="1393800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9"/>
          <p:cNvSpPr/>
          <p:nvPr/>
        </p:nvSpPr>
        <p:spPr>
          <a:xfrm>
            <a:off x="2679025" y="1620700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9"/>
          <p:cNvSpPr/>
          <p:nvPr/>
        </p:nvSpPr>
        <p:spPr>
          <a:xfrm>
            <a:off x="6073088" y="1266150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9"/>
          <p:cNvSpPr/>
          <p:nvPr/>
        </p:nvSpPr>
        <p:spPr>
          <a:xfrm>
            <a:off x="4096111" y="1210159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9"/>
          <p:cNvSpPr/>
          <p:nvPr/>
        </p:nvSpPr>
        <p:spPr>
          <a:xfrm>
            <a:off x="5530948" y="1915007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5582575" y="1132175"/>
            <a:ext cx="3184800" cy="11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8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Diversity, Inclusion &amp; Belonging</a:t>
            </a:r>
            <a:endParaRPr sz="280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17;p17" id="147" name="Google Shape;14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>
            <p:ph idx="4294967295" type="sldNum"/>
          </p:nvPr>
        </p:nvSpPr>
        <p:spPr>
          <a:xfrm>
            <a:off x="199967" y="4605449"/>
            <a:ext cx="266181" cy="3183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rgbClr val="F7F6F2"/>
                </a:solidFill>
              </a:rPr>
              <a:t>‹#›</a:t>
            </a:fld>
            <a:endParaRPr/>
          </a:p>
        </p:txBody>
      </p:sp>
      <p:sp>
        <p:nvSpPr>
          <p:cNvPr id="149" name="Google Shape;149;p20"/>
          <p:cNvSpPr/>
          <p:nvPr/>
        </p:nvSpPr>
        <p:spPr>
          <a:xfrm rot="5400000">
            <a:off x="170048" y="4492949"/>
            <a:ext cx="223502" cy="563702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16765" y="0"/>
                  <a:pt x="21600" y="1917"/>
                  <a:pt x="21600" y="4282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82"/>
                </a:lnTo>
                <a:cubicBezTo>
                  <a:pt x="0" y="1917"/>
                  <a:pt x="4835" y="0"/>
                  <a:pt x="10800" y="0"/>
                </a:cubicBezTo>
                <a:close/>
              </a:path>
            </a:pathLst>
          </a:custGeom>
          <a:solidFill>
            <a:srgbClr val="D88D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4">
            <a:alphaModFix/>
          </a:blip>
          <a:srcRect b="0" l="11696" r="11704" t="0"/>
          <a:stretch/>
        </p:blipFill>
        <p:spPr>
          <a:xfrm>
            <a:off x="728350" y="2584150"/>
            <a:ext cx="2434710" cy="2117675"/>
          </a:xfrm>
          <a:custGeom>
            <a:rect b="b" l="l" r="r" t="t"/>
            <a:pathLst>
              <a:path extrusionOk="0" h="4343948" w="4994276">
                <a:moveTo>
                  <a:pt x="2033876" y="844"/>
                </a:moveTo>
                <a:cubicBezTo>
                  <a:pt x="3079866" y="-25052"/>
                  <a:pt x="4176142" y="547339"/>
                  <a:pt x="4701750" y="1469521"/>
                </a:cubicBezTo>
                <a:cubicBezTo>
                  <a:pt x="5349076" y="2604514"/>
                  <a:pt x="4886003" y="3838525"/>
                  <a:pt x="3668532" y="4226540"/>
                </a:cubicBezTo>
                <a:cubicBezTo>
                  <a:pt x="2451058" y="4614552"/>
                  <a:pt x="939075" y="4009421"/>
                  <a:pt x="292387" y="2874429"/>
                </a:cubicBezTo>
                <a:cubicBezTo>
                  <a:pt x="-354515" y="1740070"/>
                  <a:pt x="107920" y="505423"/>
                  <a:pt x="1325394" y="117410"/>
                </a:cubicBezTo>
                <a:cubicBezTo>
                  <a:pt x="1553789" y="44657"/>
                  <a:pt x="1792494" y="6820"/>
                  <a:pt x="2033876" y="844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51" name="Google Shape;151;p20"/>
          <p:cNvGrpSpPr/>
          <p:nvPr/>
        </p:nvGrpSpPr>
        <p:grpSpPr>
          <a:xfrm>
            <a:off x="3713000" y="1177600"/>
            <a:ext cx="5039275" cy="3578522"/>
            <a:chOff x="0" y="0"/>
            <a:chExt cx="5762464" cy="4074837"/>
          </a:xfrm>
        </p:grpSpPr>
        <p:sp>
          <p:nvSpPr>
            <p:cNvPr id="152" name="Google Shape;152;p20"/>
            <p:cNvSpPr/>
            <p:nvPr/>
          </p:nvSpPr>
          <p:spPr>
            <a:xfrm>
              <a:off x="0" y="0"/>
              <a:ext cx="4609972" cy="896464"/>
            </a:xfrm>
            <a:prstGeom prst="roundRect">
              <a:avLst>
                <a:gd fmla="val 10000" name="adj"/>
              </a:avLst>
            </a:prstGeom>
            <a:solidFill>
              <a:srgbClr val="006EB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153" name="Google Shape;153;p20"/>
            <p:cNvSpPr txBox="1"/>
            <p:nvPr/>
          </p:nvSpPr>
          <p:spPr>
            <a:xfrm>
              <a:off x="132738" y="26245"/>
              <a:ext cx="4138800" cy="84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Assess the current state of diversity, inclusion, and belonging in the organization through data collection, surveys, and focus groups.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386085" y="1059457"/>
              <a:ext cx="4609972" cy="896464"/>
            </a:xfrm>
            <a:prstGeom prst="roundRect">
              <a:avLst>
                <a:gd fmla="val 10000" name="adj"/>
              </a:avLst>
            </a:prstGeom>
            <a:solidFill>
              <a:srgbClr val="006EB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155" name="Google Shape;155;p20"/>
            <p:cNvSpPr txBox="1"/>
            <p:nvPr/>
          </p:nvSpPr>
          <p:spPr>
            <a:xfrm>
              <a:off x="471090" y="1085717"/>
              <a:ext cx="4138800" cy="84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Define the organization’s DIB goals and objectives based on the assessment results and align them with the organization's overall mission and values.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766407" y="2118915"/>
              <a:ext cx="4609972" cy="896464"/>
            </a:xfrm>
            <a:prstGeom prst="roundRect">
              <a:avLst>
                <a:gd fmla="val 10000" name="adj"/>
              </a:avLst>
            </a:prstGeom>
            <a:solidFill>
              <a:srgbClr val="006EB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157" name="Google Shape;157;p20"/>
            <p:cNvSpPr txBox="1"/>
            <p:nvPr/>
          </p:nvSpPr>
          <p:spPr>
            <a:xfrm>
              <a:off x="914198" y="2145188"/>
              <a:ext cx="4174800" cy="84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Develop a DIB action plan that outlines the steps to 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achieve the defined goals, such as recruitment and retention strategies, employee training and development programs, and culture change initiatives.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0"/>
            <p:cNvSpPr/>
            <p:nvPr/>
          </p:nvSpPr>
          <p:spPr>
            <a:xfrm>
              <a:off x="1152492" y="3178373"/>
              <a:ext cx="4609972" cy="896464"/>
            </a:xfrm>
            <a:prstGeom prst="roundRect">
              <a:avLst>
                <a:gd fmla="val 10000" name="adj"/>
              </a:avLst>
            </a:prstGeom>
            <a:solidFill>
              <a:srgbClr val="006EB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159" name="Google Shape;159;p20"/>
            <p:cNvSpPr txBox="1"/>
            <p:nvPr/>
          </p:nvSpPr>
          <p:spPr>
            <a:xfrm>
              <a:off x="1280618" y="3204632"/>
              <a:ext cx="4277400" cy="84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Implement the DIB action plan and establish 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metrics and performance indicators to measure progress and success.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4027270" y="686610"/>
              <a:ext cx="582701" cy="582701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CDD8FB">
                <a:alpha val="89800"/>
              </a:srgbClr>
            </a:solidFill>
            <a:ln cap="flat" cmpd="sng" w="25400">
              <a:solidFill>
                <a:srgbClr val="CDD8FB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161" name="Google Shape;161;p20"/>
            <p:cNvSpPr txBox="1"/>
            <p:nvPr/>
          </p:nvSpPr>
          <p:spPr>
            <a:xfrm>
              <a:off x="4158378" y="686610"/>
              <a:ext cx="320485" cy="438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4413355" y="1746068"/>
              <a:ext cx="582701" cy="582701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CDD8FB">
                <a:alpha val="89800"/>
              </a:srgbClr>
            </a:solidFill>
            <a:ln cap="flat" cmpd="sng" w="25400">
              <a:solidFill>
                <a:srgbClr val="CDD8FB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163" name="Google Shape;163;p20"/>
            <p:cNvSpPr txBox="1"/>
            <p:nvPr/>
          </p:nvSpPr>
          <p:spPr>
            <a:xfrm>
              <a:off x="4544463" y="1746068"/>
              <a:ext cx="320485" cy="438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4793678" y="2805525"/>
              <a:ext cx="582701" cy="582701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CDD8FB">
                <a:alpha val="89800"/>
              </a:srgbClr>
            </a:solidFill>
            <a:ln cap="flat" cmpd="sng" w="25400">
              <a:solidFill>
                <a:srgbClr val="CDD8FB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165" name="Google Shape;165;p20"/>
            <p:cNvSpPr txBox="1"/>
            <p:nvPr/>
          </p:nvSpPr>
          <p:spPr>
            <a:xfrm>
              <a:off x="4924786" y="2805525"/>
              <a:ext cx="320485" cy="438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" name="Google Shape;166;p20"/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Building a </a:t>
            </a:r>
            <a:r>
              <a:rPr lang="en-US" sz="28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DIB strategy</a:t>
            </a:r>
            <a:r>
              <a:rPr lang="en-US" sz="28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 for an organisation</a:t>
            </a:r>
            <a:endParaRPr sz="28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67" name="Google Shape;167;p20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168" name="Google Shape;168;p20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88D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0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b="0" i="0" lang="en-US" sz="1000" u="none" cap="none" strike="noStrike">
                  <a:solidFill>
                    <a:srgbClr val="F7F6F2"/>
                  </a:solidFill>
                  <a:latin typeface="Arial"/>
                  <a:ea typeface="Arial"/>
                  <a:cs typeface="Arial"/>
                  <a:sym typeface="Arial"/>
                </a:rPr>
                <a:t>‹#›</a:t>
              </a:fld>
              <a:endParaRPr b="0" i="0" sz="1000" u="none" cap="none" strike="noStrike">
                <a:solidFill>
                  <a:srgbClr val="F7F6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69;p21" id="174" name="Google Shape;1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 txBox="1"/>
          <p:nvPr>
            <p:ph idx="4294967295" type="sldNum"/>
          </p:nvPr>
        </p:nvSpPr>
        <p:spPr>
          <a:xfrm>
            <a:off x="199967" y="4605449"/>
            <a:ext cx="266181" cy="3183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rgbClr val="F7F6F2"/>
                </a:solidFill>
              </a:rPr>
              <a:t>‹#›</a:t>
            </a:fld>
            <a:endParaRPr/>
          </a:p>
        </p:txBody>
      </p:sp>
      <p:sp>
        <p:nvSpPr>
          <p:cNvPr id="176" name="Google Shape;176;p21"/>
          <p:cNvSpPr/>
          <p:nvPr/>
        </p:nvSpPr>
        <p:spPr>
          <a:xfrm rot="5400000">
            <a:off x="170048" y="4492949"/>
            <a:ext cx="223502" cy="563702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16765" y="0"/>
                  <a:pt x="21600" y="1917"/>
                  <a:pt x="21600" y="4282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82"/>
                </a:lnTo>
                <a:cubicBezTo>
                  <a:pt x="0" y="1917"/>
                  <a:pt x="4835" y="0"/>
                  <a:pt x="10800" y="0"/>
                </a:cubicBezTo>
                <a:close/>
              </a:path>
            </a:pathLst>
          </a:custGeom>
          <a:solidFill>
            <a:srgbClr val="D88D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684500" y="2215275"/>
            <a:ext cx="34788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US" sz="1100"/>
              <a:t>Communication and socialisation of an organization’s DIB strategy are essential to ensure all employees understand the organisation's commitment to diversity, inclusion, and belonging.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US" sz="1100"/>
              <a:t>Communication should be ongoing and involve multiple channels, including email, company newsletters, social media, and employee meetings.</a:t>
            </a:r>
            <a:endParaRPr sz="1100"/>
          </a:p>
        </p:txBody>
      </p:sp>
      <p:sp>
        <p:nvSpPr>
          <p:cNvPr id="178" name="Google Shape;178;p21"/>
          <p:cNvSpPr txBox="1"/>
          <p:nvPr/>
        </p:nvSpPr>
        <p:spPr>
          <a:xfrm>
            <a:off x="684500" y="1098100"/>
            <a:ext cx="7710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The importance of</a:t>
            </a:r>
            <a:r>
              <a:rPr lang="en-US" sz="28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 communication and socialisation</a:t>
            </a:r>
            <a:endParaRPr sz="280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4308500" y="2215275"/>
            <a:ext cx="41172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US" sz="1100"/>
              <a:t>Socialisation involves integrating the DIB strategy into all aspects of the organisation, including policies, practices, and decision-making processes. </a:t>
            </a:r>
            <a:endParaRPr sz="11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US" sz="1100"/>
              <a:t>Employee engagement and feedback mechanisms should be established to foster a two-way communication process. </a:t>
            </a:r>
            <a:endParaRPr sz="11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US" sz="1100"/>
              <a:t>Effective communication and socialisation of the DIB strategy can help to foster a positive workplace culture that values diversity and inclusion, leading to improved employee morale, retention, and productivity.</a:t>
            </a:r>
            <a:endParaRPr sz="1100"/>
          </a:p>
        </p:txBody>
      </p:sp>
      <p:grpSp>
        <p:nvGrpSpPr>
          <p:cNvPr id="180" name="Google Shape;180;p21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181" name="Google Shape;181;p21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88D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1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b="0" i="0" lang="en-US" sz="1000" u="none" cap="none" strike="noStrike">
                  <a:solidFill>
                    <a:srgbClr val="F7F6F2"/>
                  </a:solidFill>
                  <a:latin typeface="Arial"/>
                  <a:ea typeface="Arial"/>
                  <a:cs typeface="Arial"/>
                  <a:sym typeface="Arial"/>
                </a:rPr>
                <a:t>‹#›</a:t>
              </a:fld>
              <a:endParaRPr b="0" i="0" sz="1000" u="none" cap="none" strike="noStrike">
                <a:solidFill>
                  <a:srgbClr val="F7F6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69;p21" id="187" name="Google Shape;18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/>
          <p:nvPr>
            <p:ph idx="4294967295" type="sldNum"/>
          </p:nvPr>
        </p:nvSpPr>
        <p:spPr>
          <a:xfrm>
            <a:off x="199967" y="4605449"/>
            <a:ext cx="266181" cy="3183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rgbClr val="F7F6F2"/>
                </a:solidFill>
              </a:rPr>
              <a:t>‹#›</a:t>
            </a:fld>
            <a:endParaRPr/>
          </a:p>
        </p:txBody>
      </p:sp>
      <p:sp>
        <p:nvSpPr>
          <p:cNvPr id="189" name="Google Shape;189;p22"/>
          <p:cNvSpPr/>
          <p:nvPr/>
        </p:nvSpPr>
        <p:spPr>
          <a:xfrm rot="5400000">
            <a:off x="170048" y="4492949"/>
            <a:ext cx="223502" cy="563702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16765" y="0"/>
                  <a:pt x="21600" y="1917"/>
                  <a:pt x="21600" y="4282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82"/>
                </a:lnTo>
                <a:cubicBezTo>
                  <a:pt x="0" y="1917"/>
                  <a:pt x="4835" y="0"/>
                  <a:pt x="10800" y="0"/>
                </a:cubicBezTo>
                <a:close/>
              </a:path>
            </a:pathLst>
          </a:custGeom>
          <a:solidFill>
            <a:srgbClr val="D88D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0" name="Google Shape;190;p22"/>
          <p:cNvGrpSpPr/>
          <p:nvPr/>
        </p:nvGrpSpPr>
        <p:grpSpPr>
          <a:xfrm>
            <a:off x="1045075" y="1080700"/>
            <a:ext cx="6750032" cy="3394331"/>
            <a:chOff x="0" y="1216"/>
            <a:chExt cx="7255758" cy="3574485"/>
          </a:xfrm>
        </p:grpSpPr>
        <p:sp>
          <p:nvSpPr>
            <p:cNvPr id="191" name="Google Shape;191;p22"/>
            <p:cNvSpPr/>
            <p:nvPr/>
          </p:nvSpPr>
          <p:spPr>
            <a:xfrm>
              <a:off x="0" y="2933847"/>
              <a:ext cx="7255758" cy="641854"/>
            </a:xfrm>
            <a:prstGeom prst="rect">
              <a:avLst/>
            </a:prstGeom>
            <a:solidFill>
              <a:srgbClr val="006EB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192" name="Google Shape;192;p22"/>
            <p:cNvSpPr txBox="1"/>
            <p:nvPr/>
          </p:nvSpPr>
          <p:spPr>
            <a:xfrm>
              <a:off x="0" y="2933847"/>
              <a:ext cx="7255758" cy="641854"/>
            </a:xfrm>
            <a:prstGeom prst="rect">
              <a:avLst/>
            </a:prstGeom>
            <a:solidFill>
              <a:srgbClr val="006EB8"/>
            </a:solidFill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Foster a culture of diversity, and continuously evaluate and refine the framework.</a:t>
              </a:r>
              <a:endParaRPr sz="1200"/>
            </a:p>
          </p:txBody>
        </p:sp>
        <p:sp>
          <p:nvSpPr>
            <p:cNvPr id="193" name="Google Shape;193;p22"/>
            <p:cNvSpPr/>
            <p:nvPr/>
          </p:nvSpPr>
          <p:spPr>
            <a:xfrm rot="10800000">
              <a:off x="0" y="1956303"/>
              <a:ext cx="7255758" cy="987171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rgbClr val="006EB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194" name="Google Shape;194;p22"/>
            <p:cNvSpPr txBox="1"/>
            <p:nvPr/>
          </p:nvSpPr>
          <p:spPr>
            <a:xfrm>
              <a:off x="0" y="1956303"/>
              <a:ext cx="7255758" cy="641434"/>
            </a:xfrm>
            <a:prstGeom prst="rect">
              <a:avLst/>
            </a:prstGeom>
            <a:solidFill>
              <a:srgbClr val="006EB8"/>
            </a:solidFill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Create a reporting framework, provide training and education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2"/>
            <p:cNvSpPr/>
            <p:nvPr/>
          </p:nvSpPr>
          <p:spPr>
            <a:xfrm rot="10800000">
              <a:off x="0" y="978759"/>
              <a:ext cx="7255758" cy="987171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rgbClr val="006EB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196" name="Google Shape;196;p22"/>
            <p:cNvSpPr txBox="1"/>
            <p:nvPr/>
          </p:nvSpPr>
          <p:spPr>
            <a:xfrm>
              <a:off x="0" y="978759"/>
              <a:ext cx="7255758" cy="641434"/>
            </a:xfrm>
            <a:prstGeom prst="rect">
              <a:avLst/>
            </a:prstGeom>
            <a:solidFill>
              <a:srgbClr val="006EB8"/>
            </a:solidFill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Develop policies and procedures, integrate DIB goals and metrics into the 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strategic plan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2"/>
            <p:cNvSpPr/>
            <p:nvPr/>
          </p:nvSpPr>
          <p:spPr>
            <a:xfrm rot="10800000">
              <a:off x="0" y="1216"/>
              <a:ext cx="7255758" cy="987171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rgbClr val="006EB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198" name="Google Shape;198;p22"/>
            <p:cNvSpPr txBox="1"/>
            <p:nvPr/>
          </p:nvSpPr>
          <p:spPr>
            <a:xfrm>
              <a:off x="0" y="1216"/>
              <a:ext cx="7255758" cy="641434"/>
            </a:xfrm>
            <a:prstGeom prst="rect">
              <a:avLst/>
            </a:prstGeom>
            <a:solidFill>
              <a:srgbClr val="006EB8"/>
            </a:solidFill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Establish a governance structure, define roles and responsibilities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22"/>
          <p:cNvSpPr txBox="1"/>
          <p:nvPr/>
        </p:nvSpPr>
        <p:spPr>
          <a:xfrm>
            <a:off x="1793725" y="285175"/>
            <a:ext cx="6406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Setting up a </a:t>
            </a:r>
            <a:r>
              <a:rPr lang="en-US" sz="24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DIB governance</a:t>
            </a:r>
            <a:r>
              <a:rPr lang="en-US" sz="24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 at an organisation</a:t>
            </a:r>
            <a:endParaRPr sz="24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69;p21" id="204" name="Google Shape;2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 txBox="1"/>
          <p:nvPr>
            <p:ph idx="4294967295" type="sldNum"/>
          </p:nvPr>
        </p:nvSpPr>
        <p:spPr>
          <a:xfrm>
            <a:off x="199967" y="4605449"/>
            <a:ext cx="266181" cy="3183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rgbClr val="F7F6F2"/>
                </a:solidFill>
              </a:rPr>
              <a:t>‹#›</a:t>
            </a:fld>
            <a:endParaRPr/>
          </a:p>
        </p:txBody>
      </p:sp>
      <p:sp>
        <p:nvSpPr>
          <p:cNvPr id="206" name="Google Shape;206;p23"/>
          <p:cNvSpPr/>
          <p:nvPr/>
        </p:nvSpPr>
        <p:spPr>
          <a:xfrm rot="5400000">
            <a:off x="170048" y="4492949"/>
            <a:ext cx="223502" cy="563702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16765" y="0"/>
                  <a:pt x="21600" y="1917"/>
                  <a:pt x="21600" y="4282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82"/>
                </a:lnTo>
                <a:cubicBezTo>
                  <a:pt x="0" y="1917"/>
                  <a:pt x="4835" y="0"/>
                  <a:pt x="10800" y="0"/>
                </a:cubicBezTo>
                <a:close/>
              </a:path>
            </a:pathLst>
          </a:custGeom>
          <a:solidFill>
            <a:srgbClr val="D88D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23"/>
          <p:cNvGrpSpPr/>
          <p:nvPr/>
        </p:nvGrpSpPr>
        <p:grpSpPr>
          <a:xfrm>
            <a:off x="836887" y="1347089"/>
            <a:ext cx="7686737" cy="2711478"/>
            <a:chOff x="1917796" y="1830907"/>
            <a:chExt cx="9627244" cy="3613559"/>
          </a:xfrm>
        </p:grpSpPr>
        <p:cxnSp>
          <p:nvCxnSpPr>
            <p:cNvPr id="208" name="Google Shape;208;p23"/>
            <p:cNvCxnSpPr>
              <a:stCxn id="209" idx="2"/>
              <a:endCxn id="210" idx="2"/>
            </p:cNvCxnSpPr>
            <p:nvPr/>
          </p:nvCxnSpPr>
          <p:spPr>
            <a:xfrm>
              <a:off x="6732310" y="2975427"/>
              <a:ext cx="7200" cy="701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1" name="Google Shape;211;p23"/>
            <p:cNvCxnSpPr>
              <a:stCxn id="209" idx="3"/>
              <a:endCxn id="212" idx="0"/>
            </p:cNvCxnSpPr>
            <p:nvPr/>
          </p:nvCxnSpPr>
          <p:spPr>
            <a:xfrm>
              <a:off x="8615851" y="2729478"/>
              <a:ext cx="1399200" cy="455400"/>
            </a:xfrm>
            <a:prstGeom prst="bentConnector2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9" name="Google Shape;209;p23"/>
            <p:cNvSpPr/>
            <p:nvPr/>
          </p:nvSpPr>
          <p:spPr>
            <a:xfrm>
              <a:off x="4848769" y="2483529"/>
              <a:ext cx="3767082" cy="491898"/>
            </a:xfrm>
            <a:prstGeom prst="rect">
              <a:avLst/>
            </a:prstGeom>
            <a:solidFill>
              <a:schemeClr val="accent3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Global DIB Team</a:t>
              </a:r>
              <a:endParaRPr/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4848769" y="1830907"/>
              <a:ext cx="3767082" cy="491898"/>
            </a:xfrm>
            <a:prstGeom prst="rect">
              <a:avLst/>
            </a:prstGeom>
            <a:solidFill>
              <a:schemeClr val="accent3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Global DIB Committee</a:t>
              </a:r>
              <a:endParaRPr/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1917797" y="4336675"/>
              <a:ext cx="9627238" cy="491898"/>
            </a:xfrm>
            <a:prstGeom prst="rect">
              <a:avLst/>
            </a:prstGeom>
            <a:solidFill>
              <a:srgbClr val="006EB8"/>
            </a:solidFill>
            <a:ln cap="flat" cmpd="sng" w="12700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Global DIB Community</a:t>
              </a:r>
              <a:endParaRPr/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1917803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401730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885657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3369584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3853512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4377824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4861751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5345678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5829605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6313533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6837845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7321772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7805699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8289626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8773554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9297865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9781792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10265719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10749646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11233574" y="3856126"/>
              <a:ext cx="311466" cy="311466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8485040" y="3184818"/>
              <a:ext cx="3060000" cy="491898"/>
            </a:xfrm>
            <a:prstGeom prst="rect">
              <a:avLst/>
            </a:prstGeom>
            <a:solidFill>
              <a:schemeClr val="accent3"/>
            </a:solidFill>
            <a:ln cap="flat" cmpd="sng" w="12700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DIB Council, Americas</a:t>
              </a:r>
              <a:endParaRPr/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5209403" y="3184818"/>
              <a:ext cx="3060000" cy="491898"/>
            </a:xfrm>
            <a:prstGeom prst="rect">
              <a:avLst/>
            </a:prstGeom>
            <a:solidFill>
              <a:schemeClr val="accent3"/>
            </a:solidFill>
            <a:ln cap="flat" cmpd="sng" w="12700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DIB Council, APAC</a:t>
              </a: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1917796" y="3184818"/>
              <a:ext cx="3060000" cy="491898"/>
            </a:xfrm>
            <a:prstGeom prst="rect">
              <a:avLst/>
            </a:prstGeom>
            <a:solidFill>
              <a:schemeClr val="accent3"/>
            </a:solidFill>
            <a:ln cap="flat" cmpd="sng" w="12700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DIB Council, Europe and UK&amp;I</a:t>
              </a:r>
              <a:endParaRPr/>
            </a:p>
          </p:txBody>
        </p:sp>
        <p:sp>
          <p:nvSpPr>
            <p:cNvPr id="236" name="Google Shape;236;p23"/>
            <p:cNvSpPr/>
            <p:nvPr/>
          </p:nvSpPr>
          <p:spPr>
            <a:xfrm>
              <a:off x="1917803" y="4999602"/>
              <a:ext cx="1728000" cy="444864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ERG – Gender Balance</a:t>
              </a:r>
              <a:endParaRPr/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3887678" y="4999602"/>
              <a:ext cx="1728000" cy="444864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ERG – Generations &amp; Age</a:t>
              </a: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5857553" y="4999602"/>
              <a:ext cx="1728000" cy="444864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ERG – Cultures, Race &amp; Ethnicity</a:t>
              </a:r>
              <a:endParaRPr/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7827428" y="4999602"/>
              <a:ext cx="1728000" cy="444864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ERG – Pride</a:t>
              </a:r>
              <a:endParaRPr/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9797304" y="4999602"/>
              <a:ext cx="1728000" cy="444864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ERG - Abilities</a:t>
              </a:r>
              <a:endParaRPr/>
            </a:p>
          </p:txBody>
        </p:sp>
        <p:cxnSp>
          <p:nvCxnSpPr>
            <p:cNvPr id="241" name="Google Shape;241;p23"/>
            <p:cNvCxnSpPr>
              <a:stCxn id="209" idx="1"/>
              <a:endCxn id="235" idx="0"/>
            </p:cNvCxnSpPr>
            <p:nvPr/>
          </p:nvCxnSpPr>
          <p:spPr>
            <a:xfrm flipH="1">
              <a:off x="3447769" y="2729478"/>
              <a:ext cx="1401000" cy="455400"/>
            </a:xfrm>
            <a:prstGeom prst="bentConnector2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42" name="Google Shape;242;p23"/>
          <p:cNvSpPr txBox="1"/>
          <p:nvPr/>
        </p:nvSpPr>
        <p:spPr>
          <a:xfrm>
            <a:off x="1793725" y="285175"/>
            <a:ext cx="6406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DIB governance at ISS</a:t>
            </a:r>
            <a:r>
              <a:rPr lang="en-US" sz="24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 as an example</a:t>
            </a:r>
            <a:endParaRPr sz="24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/>
          <p:nvPr/>
        </p:nvSpPr>
        <p:spPr>
          <a:xfrm>
            <a:off x="684500" y="1767575"/>
            <a:ext cx="3406800" cy="2783400"/>
          </a:xfrm>
          <a:prstGeom prst="roundRect">
            <a:avLst>
              <a:gd fmla="val 70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222;p24" id="248" name="Google Shape;24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 txBox="1"/>
          <p:nvPr>
            <p:ph idx="4294967295" type="sldNum"/>
          </p:nvPr>
        </p:nvSpPr>
        <p:spPr>
          <a:xfrm>
            <a:off x="129336" y="4605449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rgbClr val="F7F6F2"/>
                </a:solidFill>
              </a:rPr>
              <a:t>‹#›</a:t>
            </a:fld>
            <a:endParaRPr/>
          </a:p>
        </p:txBody>
      </p:sp>
      <p:sp>
        <p:nvSpPr>
          <p:cNvPr id="250" name="Google Shape;250;p24"/>
          <p:cNvSpPr/>
          <p:nvPr/>
        </p:nvSpPr>
        <p:spPr>
          <a:xfrm rot="5400000">
            <a:off x="170048" y="4492949"/>
            <a:ext cx="223502" cy="563702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16765" y="0"/>
                  <a:pt x="21600" y="1917"/>
                  <a:pt x="21600" y="4282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82"/>
                </a:lnTo>
                <a:cubicBezTo>
                  <a:pt x="0" y="1917"/>
                  <a:pt x="4835" y="0"/>
                  <a:pt x="10800" y="0"/>
                </a:cubicBezTo>
                <a:close/>
              </a:path>
            </a:pathLst>
          </a:custGeom>
          <a:solidFill>
            <a:srgbClr val="D88D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1217225" y="1956950"/>
            <a:ext cx="25056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30037"/>
                </a:solidFill>
              </a:rPr>
              <a:t>Why is it important?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30037"/>
              </a:solidFill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solidFill>
                  <a:srgbClr val="030037"/>
                </a:solidFill>
              </a:rPr>
              <a:t>Partnerships can help organisations to leverage expertise, resources, and networks to advance their DIB goals.</a:t>
            </a:r>
            <a:endParaRPr>
              <a:solidFill>
                <a:schemeClr val="dk1"/>
              </a:solidFill>
            </a:endParaRPr>
          </a:p>
          <a:p>
            <a:pPr indent="-2159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30037"/>
              </a:solidFill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solidFill>
                  <a:srgbClr val="030037"/>
                </a:solidFill>
              </a:rPr>
              <a:t>Partnerships can also help organisations to learn from others, share best practices, and collaborate on joint initiatives.</a:t>
            </a:r>
            <a:endParaRPr sz="1100"/>
          </a:p>
        </p:txBody>
      </p:sp>
      <p:sp>
        <p:nvSpPr>
          <p:cNvPr id="252" name="Google Shape;252;p24"/>
          <p:cNvSpPr txBox="1"/>
          <p:nvPr/>
        </p:nvSpPr>
        <p:spPr>
          <a:xfrm>
            <a:off x="716700" y="1068338"/>
            <a:ext cx="7710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DIB partnerships</a:t>
            </a:r>
            <a:endParaRPr sz="280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3" name="Google Shape;253;p24"/>
          <p:cNvSpPr txBox="1"/>
          <p:nvPr/>
        </p:nvSpPr>
        <p:spPr>
          <a:xfrm>
            <a:off x="4308500" y="1956950"/>
            <a:ext cx="41172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30037"/>
                </a:solidFill>
              </a:rPr>
              <a:t>How to manage partnerships effectively?</a:t>
            </a:r>
            <a:endParaRPr>
              <a:solidFill>
                <a:schemeClr val="dk1"/>
              </a:solidFill>
            </a:endParaRPr>
          </a:p>
          <a:p>
            <a:pPr indent="-21590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30037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solidFill>
                  <a:srgbClr val="030037"/>
                </a:solidFill>
              </a:rPr>
              <a:t>Establish clear goals and objectives, roles and responsibilities, and communication protocols.</a:t>
            </a:r>
            <a:endParaRPr>
              <a:solidFill>
                <a:schemeClr val="dk1"/>
              </a:solidFill>
            </a:endParaRPr>
          </a:p>
          <a:p>
            <a:pPr indent="-21590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30037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solidFill>
                  <a:srgbClr val="030037"/>
                </a:solidFill>
              </a:rPr>
              <a:t>Develop a shared vision and values that align with both organisations and establish regular meetings and reporting mechanisms to track progress.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30037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solidFill>
                  <a:srgbClr val="030037"/>
                </a:solidFill>
              </a:rPr>
              <a:t>Create opportunities for joint initiatives, such as diversity recruitment fairs, joint training and development programs, and diversity and inclusion events.</a:t>
            </a:r>
            <a:endParaRPr>
              <a:solidFill>
                <a:schemeClr val="dk1"/>
              </a:solidFill>
            </a:endParaRPr>
          </a:p>
          <a:p>
            <a:pPr indent="-21590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30037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solidFill>
                  <a:srgbClr val="030037"/>
                </a:solidFill>
              </a:rPr>
              <a:t>Celebrate and promote successes together, and recognize and address challenges and barriers as they arise.</a:t>
            </a:r>
            <a:endParaRPr sz="1100"/>
          </a:p>
        </p:txBody>
      </p:sp>
      <p:pic>
        <p:nvPicPr>
          <p:cNvPr id="254" name="Google Shape;25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4825" y="1987355"/>
            <a:ext cx="154375" cy="1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9875" y="2318504"/>
            <a:ext cx="154375" cy="15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9875" y="2827529"/>
            <a:ext cx="154375" cy="15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9875" y="3488529"/>
            <a:ext cx="154375" cy="15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9875" y="4164704"/>
            <a:ext cx="154375" cy="154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6F2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"/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/>
        </p:nvSpPr>
        <p:spPr>
          <a:xfrm>
            <a:off x="1063650" y="1716075"/>
            <a:ext cx="39432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30037"/>
                </a:solidFill>
              </a:rPr>
              <a:t>Keep abreast of emerging DIB trends, research, and best practices to identify new opportunities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3003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30037"/>
                </a:solidFill>
              </a:rPr>
              <a:t>Engage with external stakeholders, such as customers, suppliers, and industry groups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3003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30037"/>
                </a:solidFill>
              </a:rPr>
              <a:t>Establish partnerships with universities, research institutions, and think tanks to access cutting-edge expertise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3003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30037"/>
                </a:solidFill>
              </a:rPr>
              <a:t>Promotion of DIB principles enhances respect for human rights, fosters social justice, and contributes to a more stable and equitable geopolitical landscape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3003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30037"/>
                </a:solidFill>
              </a:rPr>
              <a:t>Encourage employees to attend industry conferences and events to stay up-to-date on the latest DIB developments</a:t>
            </a:r>
            <a:endParaRPr sz="900">
              <a:solidFill>
                <a:srgbClr val="030037"/>
              </a:solidFill>
            </a:endParaRPr>
          </a:p>
        </p:txBody>
      </p:sp>
      <p:grpSp>
        <p:nvGrpSpPr>
          <p:cNvPr id="266" name="Google Shape;266;p25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267" name="Google Shape;267;p25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88D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5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b="0" i="0" lang="en-US" sz="1000" u="none" cap="none" strike="noStrike">
                  <a:solidFill>
                    <a:srgbClr val="F7F6F2"/>
                  </a:solidFill>
                  <a:latin typeface="Arial"/>
                  <a:ea typeface="Arial"/>
                  <a:cs typeface="Arial"/>
                  <a:sym typeface="Arial"/>
                </a:rPr>
                <a:t>‹#›</a:t>
              </a:fld>
              <a:endParaRPr b="0" i="0" sz="1000" u="none" cap="none" strike="noStrike">
                <a:solidFill>
                  <a:srgbClr val="F7F6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25"/>
          <p:cNvSpPr/>
          <p:nvPr/>
        </p:nvSpPr>
        <p:spPr>
          <a:xfrm>
            <a:off x="3917275" y="2383350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5"/>
          <p:cNvSpPr/>
          <p:nvPr/>
        </p:nvSpPr>
        <p:spPr>
          <a:xfrm>
            <a:off x="5790900" y="1393800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5"/>
          <p:cNvSpPr/>
          <p:nvPr/>
        </p:nvSpPr>
        <p:spPr>
          <a:xfrm>
            <a:off x="2679025" y="1620700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5"/>
          <p:cNvSpPr/>
          <p:nvPr/>
        </p:nvSpPr>
        <p:spPr>
          <a:xfrm>
            <a:off x="6073088" y="1266150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5"/>
          <p:cNvSpPr/>
          <p:nvPr/>
        </p:nvSpPr>
        <p:spPr>
          <a:xfrm>
            <a:off x="4096111" y="1210159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5"/>
          <p:cNvSpPr/>
          <p:nvPr/>
        </p:nvSpPr>
        <p:spPr>
          <a:xfrm>
            <a:off x="5530948" y="1915007"/>
            <a:ext cx="188400" cy="188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&#10;&#10;Description automatically generated with medium confidence" id="275" name="Google Shape;27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0175" y="1354938"/>
            <a:ext cx="3184800" cy="2433600"/>
          </a:xfrm>
          <a:prstGeom prst="roundRect">
            <a:avLst>
              <a:gd fmla="val 13176" name="adj"/>
            </a:avLst>
          </a:prstGeom>
          <a:noFill/>
          <a:ln>
            <a:noFill/>
          </a:ln>
        </p:spPr>
      </p:pic>
      <p:sp>
        <p:nvSpPr>
          <p:cNvPr id="276" name="Google Shape;276;p25"/>
          <p:cNvSpPr txBox="1"/>
          <p:nvPr/>
        </p:nvSpPr>
        <p:spPr>
          <a:xfrm>
            <a:off x="716700" y="1068338"/>
            <a:ext cx="7710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rPr>
              <a:t>Keep things </a:t>
            </a:r>
            <a:r>
              <a:rPr lang="en-US" sz="28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refreshed</a:t>
            </a:r>
            <a:endParaRPr sz="280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77" name="Google Shape;27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700" y="1767599"/>
            <a:ext cx="188400" cy="1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700" y="2231049"/>
            <a:ext cx="188400" cy="1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700" y="2732499"/>
            <a:ext cx="188400" cy="1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700" y="3241524"/>
            <a:ext cx="188400" cy="1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700" y="3925299"/>
            <a:ext cx="188400" cy="18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7F6F2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