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928">
          <p15:clr>
            <a:srgbClr val="9AA0A6"/>
          </p15:clr>
        </p15:guide>
        <p15:guide id="2" pos="148">
          <p15:clr>
            <a:srgbClr val="9AA0A6"/>
          </p15:clr>
        </p15:guide>
        <p15:guide id="3" pos="964">
          <p15:clr>
            <a:srgbClr val="9AA0A6"/>
          </p15:clr>
        </p15:guide>
        <p15:guide id="4" orient="horz" pos="3056">
          <p15:clr>
            <a:srgbClr val="9AA0A6"/>
          </p15:clr>
        </p15:guide>
        <p15:guide id="5" pos="1090">
          <p15:clr>
            <a:srgbClr val="9AA0A6"/>
          </p15:clr>
        </p15:guide>
        <p15:guide id="6" pos="437">
          <p15:clr>
            <a:srgbClr val="9AA0A6"/>
          </p15:clr>
        </p15:guide>
        <p15:guide id="7" orient="horz" pos="2948">
          <p15:clr>
            <a:srgbClr val="9AA0A6"/>
          </p15:clr>
        </p15:guide>
        <p15:guide id="8" orient="horz" pos="2371">
          <p15:clr>
            <a:srgbClr val="9AA0A6"/>
          </p15:clr>
        </p15:guide>
        <p15:guide id="9" pos="3118">
          <p15:clr>
            <a:srgbClr val="9AA0A6"/>
          </p15:clr>
        </p15:guide>
        <p15:guide id="10" pos="1814">
          <p15:clr>
            <a:srgbClr val="9AA0A6"/>
          </p15:clr>
        </p15:guide>
        <p15:guide id="11" pos="147">
          <p15:clr>
            <a:srgbClr val="9AA0A6"/>
          </p15:clr>
        </p15:guide>
        <p15:guide id="12" orient="horz" pos="850">
          <p15:clr>
            <a:srgbClr val="9AA0A6"/>
          </p15:clr>
        </p15:guide>
        <p15:guide id="13" orient="horz" pos="1785">
          <p15:clr>
            <a:srgbClr val="9AA0A6"/>
          </p15:clr>
        </p15:guide>
        <p15:guide id="14" orient="horz" pos="3074">
          <p15:clr>
            <a:srgbClr val="9AA0A6"/>
          </p15:clr>
        </p15:guide>
        <p15:guide id="15" pos="440">
          <p15:clr>
            <a:srgbClr val="9AA0A6"/>
          </p15:clr>
        </p15:guide>
        <p15:guide id="16" orient="horz" pos="136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DAA696-4829-44DD-967E-BFBFD01F8627}">
  <a:tblStyle styleId="{24DAA696-4829-44DD-967E-BFBFD01F8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38" d="100"/>
          <a:sy n="138" d="100"/>
        </p:scale>
        <p:origin x="880" y="176"/>
      </p:cViewPr>
      <p:guideLst>
        <p:guide pos="1928"/>
        <p:guide pos="148"/>
        <p:guide pos="964"/>
        <p:guide orient="horz" pos="3056"/>
        <p:guide pos="1090"/>
        <p:guide pos="437"/>
        <p:guide orient="horz" pos="2948"/>
        <p:guide orient="horz" pos="2371"/>
        <p:guide pos="3118"/>
        <p:guide pos="1814"/>
        <p:guide pos="147"/>
        <p:guide orient="horz" pos="850"/>
        <p:guide orient="horz" pos="1785"/>
        <p:guide orient="horz" pos="3074"/>
        <p:guide pos="440"/>
        <p:guide orient="horz" pos="13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28331fd64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28331fd64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e0e035788d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e0e035788d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e0e035788d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e0e035788d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e0e035788d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e0e035788d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e0e035788d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e0e035788d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e0e035788d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e0e035788d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0e035788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0e035788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0e035788d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e0e035788d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0e035788d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e0e035788d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08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0e035788d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e0e035788d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0e035788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e0e035788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0e035788d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e0e035788d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0e035788d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e0e035788d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0e035788d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e0e035788d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15892"/>
              </a:buClr>
              <a:buSzPts val="3500"/>
              <a:buNone/>
              <a:defRPr sz="3500">
                <a:solidFill>
                  <a:srgbClr val="01589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1115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2400"/>
            <a:ext cx="1726577" cy="97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3">
          <p15:clr>
            <a:srgbClr val="FA7B17"/>
          </p15:clr>
        </p15:guide>
        <p15:guide id="2" orient="horz" pos="3061">
          <p15:clr>
            <a:srgbClr val="FA7B17"/>
          </p15:clr>
        </p15:guide>
        <p15:guide id="3" pos="1361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174375" y="171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2770" y="-34225"/>
            <a:ext cx="2519101" cy="14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FA7B17"/>
          </p15:clr>
        </p15:guide>
        <p15:guide id="2" pos="170">
          <p15:clr>
            <a:srgbClr val="FA7B17"/>
          </p15:clr>
        </p15:guide>
        <p15:guide id="3" orient="horz" pos="680">
          <p15:clr>
            <a:srgbClr val="FA7B17"/>
          </p15:clr>
        </p15:guide>
        <p15:guide id="4" pos="130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">
          <p15:clr>
            <a:srgbClr val="FA7B17"/>
          </p15:clr>
        </p15:guide>
        <p15:guide id="2" pos="151">
          <p15:clr>
            <a:srgbClr val="FA7B17"/>
          </p15:clr>
        </p15:guide>
        <p15:guide id="3" orient="horz" pos="497">
          <p15:clr>
            <a:srgbClr val="FA7B17"/>
          </p15:clr>
        </p15:guide>
        <p15:guide id="4" pos="923">
          <p15:clr>
            <a:srgbClr val="FA7B17"/>
          </p15:clr>
        </p15:guide>
        <p15:guide id="5" pos="431">
          <p15:clr>
            <a:srgbClr val="FA7B17"/>
          </p15:clr>
        </p15:guide>
        <p15:guide id="6" orient="horz" pos="3037">
          <p15:clr>
            <a:srgbClr val="FA7B17"/>
          </p15:clr>
        </p15:guide>
        <p15:guide id="7" pos="5616">
          <p15:clr>
            <a:srgbClr val="FA7B17"/>
          </p15:clr>
        </p15:guide>
        <p15:guide id="8" orient="horz" pos="2964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684500" y="1098100"/>
            <a:ext cx="3299400" cy="5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3100"/>
              <a:buFont typeface="Georgia"/>
              <a:buNone/>
              <a:defRPr sz="31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ubTitle" idx="1"/>
          </p:nvPr>
        </p:nvSpPr>
        <p:spPr>
          <a:xfrm>
            <a:off x="710025" y="2300175"/>
            <a:ext cx="3324300" cy="79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2"/>
          </p:nvPr>
        </p:nvSpPr>
        <p:spPr>
          <a:xfrm>
            <a:off x="723825" y="3047125"/>
            <a:ext cx="3324300" cy="4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">
          <p15:clr>
            <a:srgbClr val="FA7B17"/>
          </p15:clr>
        </p15:guide>
        <p15:guide id="2" pos="151">
          <p15:clr>
            <a:srgbClr val="FA7B17"/>
          </p15:clr>
        </p15:guide>
        <p15:guide id="3" orient="horz" pos="497">
          <p15:clr>
            <a:srgbClr val="FA7B17"/>
          </p15:clr>
        </p15:guide>
        <p15:guide id="4" pos="923">
          <p15:clr>
            <a:srgbClr val="FA7B17"/>
          </p15:clr>
        </p15:guide>
        <p15:guide id="5" pos="431">
          <p15:clr>
            <a:srgbClr val="FA7B17"/>
          </p15:clr>
        </p15:guide>
        <p15:guide id="6" orient="horz" pos="3037">
          <p15:clr>
            <a:srgbClr val="FA7B17"/>
          </p15:clr>
        </p15:guide>
        <p15:guide id="7" pos="5616">
          <p15:clr>
            <a:srgbClr val="FA7B17"/>
          </p15:clr>
        </p15:guide>
        <p15:guide id="8" orient="horz" pos="2964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684500" y="1098100"/>
            <a:ext cx="3299400" cy="5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3100"/>
              <a:buFont typeface="Georgia"/>
              <a:buNone/>
              <a:defRPr sz="31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ubTitle" idx="1"/>
          </p:nvPr>
        </p:nvSpPr>
        <p:spPr>
          <a:xfrm>
            <a:off x="710025" y="2300175"/>
            <a:ext cx="3324300" cy="79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723825" y="3047125"/>
            <a:ext cx="3324300" cy="4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">
          <p15:clr>
            <a:srgbClr val="FA7B17"/>
          </p15:clr>
        </p15:guide>
        <p15:guide id="2" pos="151">
          <p15:clr>
            <a:srgbClr val="FA7B17"/>
          </p15:clr>
        </p15:guide>
        <p15:guide id="3" orient="horz" pos="497">
          <p15:clr>
            <a:srgbClr val="FA7B17"/>
          </p15:clr>
        </p15:guide>
        <p15:guide id="4" pos="923">
          <p15:clr>
            <a:srgbClr val="FA7B17"/>
          </p15:clr>
        </p15:guide>
        <p15:guide id="5" pos="431">
          <p15:clr>
            <a:srgbClr val="FA7B17"/>
          </p15:clr>
        </p15:guide>
        <p15:guide id="6" orient="horz" pos="3037">
          <p15:clr>
            <a:srgbClr val="FA7B17"/>
          </p15:clr>
        </p15:guide>
        <p15:guide id="7" pos="5616">
          <p15:clr>
            <a:srgbClr val="FA7B17"/>
          </p15:clr>
        </p15:guide>
        <p15:guide id="8" orient="horz" pos="2964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/>
          <p:nvPr/>
        </p:nvSpPr>
        <p:spPr>
          <a:xfrm>
            <a:off x="0" y="0"/>
            <a:ext cx="9181800" cy="5143500"/>
          </a:xfrm>
          <a:prstGeom prst="rect">
            <a:avLst/>
          </a:prstGeom>
          <a:solidFill>
            <a:srgbClr val="1D08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84500" y="1098100"/>
            <a:ext cx="3299400" cy="5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7F6F2"/>
              </a:buClr>
              <a:buSzPts val="3100"/>
              <a:buFont typeface="Georgia"/>
              <a:buNone/>
              <a:defRPr sz="3100">
                <a:solidFill>
                  <a:srgbClr val="F7F6F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2800"/>
              <a:buFont typeface="Georgia"/>
              <a:buNone/>
              <a:defRPr>
                <a:solidFill>
                  <a:srgbClr val="1D082A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72" name="Google Shape;7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4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684500" y="1098100"/>
            <a:ext cx="3299400" cy="5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3100"/>
              <a:buFont typeface="Georgia"/>
              <a:buNone/>
              <a:defRPr sz="31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88DCA"/>
              </a:buClr>
              <a:buSzPts val="2800"/>
              <a:buFont typeface="Georgia"/>
              <a:buNone/>
              <a:defRPr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710025" y="2300175"/>
            <a:ext cx="3324300" cy="79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None/>
              <a:defRPr sz="1200">
                <a:solidFill>
                  <a:srgbClr val="006EB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2"/>
          </p:nvPr>
        </p:nvSpPr>
        <p:spPr>
          <a:xfrm>
            <a:off x="723825" y="3047125"/>
            <a:ext cx="3324300" cy="4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  <a:defRPr sz="1000">
                <a:solidFill>
                  <a:srgbClr val="1D082A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○"/>
              <a:defRPr sz="1000">
                <a:solidFill>
                  <a:srgbClr val="1D082A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■"/>
              <a:defRPr sz="1000">
                <a:solidFill>
                  <a:srgbClr val="1D082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">
          <p15:clr>
            <a:srgbClr val="FA7B17"/>
          </p15:clr>
        </p15:guide>
        <p15:guide id="2" pos="151">
          <p15:clr>
            <a:srgbClr val="FA7B17"/>
          </p15:clr>
        </p15:guide>
        <p15:guide id="3" orient="horz" pos="497">
          <p15:clr>
            <a:srgbClr val="FA7B17"/>
          </p15:clr>
        </p15:guide>
        <p15:guide id="4" pos="923">
          <p15:clr>
            <a:srgbClr val="FA7B17"/>
          </p15:clr>
        </p15:guide>
        <p15:guide id="5" pos="431">
          <p15:clr>
            <a:srgbClr val="FA7B17"/>
          </p15:clr>
        </p15:guide>
        <p15:guide id="6" orient="horz" pos="3037">
          <p15:clr>
            <a:srgbClr val="FA7B17"/>
          </p15:clr>
        </p15:guide>
        <p15:guide id="7" pos="5616">
          <p15:clr>
            <a:srgbClr val="FA7B17"/>
          </p15:clr>
        </p15:guide>
        <p15:guide id="8" orient="horz" pos="2964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eorgia"/>
              <a:buNone/>
              <a:defRPr sz="2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eorgia"/>
              <a:buChar char="●"/>
              <a:defRPr sz="1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/>
          <p:nvPr/>
        </p:nvSpPr>
        <p:spPr>
          <a:xfrm>
            <a:off x="1056125" y="1389300"/>
            <a:ext cx="6401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F7F6F2"/>
                </a:solidFill>
                <a:latin typeface="Georgia"/>
                <a:ea typeface="Georgia"/>
                <a:cs typeface="Georgia"/>
                <a:sym typeface="Georgia"/>
              </a:rPr>
              <a:t>10 Tips for chairing Board Committees effectively</a:t>
            </a:r>
            <a:endParaRPr sz="3100">
              <a:solidFill>
                <a:srgbClr val="F7F6F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20"/>
          <p:cNvSpPr txBox="1"/>
          <p:nvPr/>
        </p:nvSpPr>
        <p:spPr>
          <a:xfrm>
            <a:off x="1056136" y="2646900"/>
            <a:ext cx="3651600" cy="175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rgbClr val="D88DCA"/>
                </a:solidFill>
              </a:rPr>
              <a:t>David W Duffy</a:t>
            </a:r>
            <a:endParaRPr sz="1500" b="1" dirty="0">
              <a:solidFill>
                <a:srgbClr val="D88DCA"/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dirty="0">
                <a:solidFill>
                  <a:srgbClr val="F7F6F2"/>
                </a:solidFill>
              </a:rPr>
              <a:t>Co Founder &amp; CEO </a:t>
            </a: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dirty="0">
                <a:solidFill>
                  <a:srgbClr val="F7F6F2"/>
                </a:solidFill>
              </a:rPr>
              <a:t>The Corporate Governance Institute</a:t>
            </a:r>
            <a:endParaRPr sz="1500" dirty="0">
              <a:solidFill>
                <a:srgbClr val="F7F6F2"/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dirty="0">
              <a:solidFill>
                <a:srgbClr val="F7F6F2"/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dirty="0">
                <a:solidFill>
                  <a:srgbClr val="F7F6F2"/>
                </a:solidFill>
              </a:rPr>
              <a:t>12 April 2023</a:t>
            </a:r>
            <a:endParaRPr sz="1500" dirty="0">
              <a:solidFill>
                <a:srgbClr val="F7F6F2"/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6EB8"/>
              </a:solidFill>
            </a:endParaRPr>
          </a:p>
        </p:txBody>
      </p:sp>
      <p:pic>
        <p:nvPicPr>
          <p:cNvPr id="85" name="Google Shape;8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549100" cy="14338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0"/>
          <p:cNvSpPr txBox="1"/>
          <p:nvPr/>
        </p:nvSpPr>
        <p:spPr>
          <a:xfrm>
            <a:off x="1056136" y="4399050"/>
            <a:ext cx="3651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Lunch &amp; Learn</a:t>
            </a:r>
            <a:endParaRPr sz="1600">
              <a:solidFill>
                <a:srgbClr val="006E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87;p2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82A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684500" y="1098100"/>
            <a:ext cx="42474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05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8. Timed Agenda</a:t>
            </a:r>
            <a:endParaRPr sz="305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16" name="Google Shape;216;p29"/>
          <p:cNvGraphicFramePr/>
          <p:nvPr/>
        </p:nvGraphicFramePr>
        <p:xfrm>
          <a:off x="698350" y="1620750"/>
          <a:ext cx="7923600" cy="2986950"/>
        </p:xfrm>
        <a:graphic>
          <a:graphicData uri="http://schemas.openxmlformats.org/drawingml/2006/table">
            <a:tbl>
              <a:tblPr>
                <a:noFill/>
                <a:tableStyleId>{24DAA696-4829-44DD-967E-BFBFD01F8627}</a:tableStyleId>
              </a:tblPr>
              <a:tblGrid>
                <a:gridCol w="8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1D082A"/>
                          </a:solidFill>
                        </a:rPr>
                        <a:t>Item No</a:t>
                      </a:r>
                      <a:endParaRPr sz="1100" b="1">
                        <a:solidFill>
                          <a:srgbClr val="1D082A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1D082A"/>
                          </a:solidFill>
                        </a:rPr>
                        <a:t>Topic</a:t>
                      </a:r>
                      <a:endParaRPr sz="1100" b="1">
                        <a:solidFill>
                          <a:srgbClr val="1D082A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1D082A"/>
                          </a:solidFill>
                        </a:rPr>
                        <a:t>Status</a:t>
                      </a:r>
                      <a:endParaRPr sz="1100" b="1">
                        <a:solidFill>
                          <a:srgbClr val="1D082A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1D082A"/>
                          </a:solidFill>
                        </a:rPr>
                        <a:t>Resp</a:t>
                      </a:r>
                      <a:endParaRPr sz="1100" b="1">
                        <a:solidFill>
                          <a:srgbClr val="1D082A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1D082A"/>
                          </a:solidFill>
                        </a:rPr>
                        <a:t>Timing</a:t>
                      </a:r>
                      <a:endParaRPr sz="1100" b="1">
                        <a:solidFill>
                          <a:srgbClr val="1D082A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1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Annual Internal Audit Report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Information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  Internal Auditor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solidFill>
                            <a:srgbClr val="D9D9D9"/>
                          </a:solidFill>
                        </a:rPr>
                        <a:t>1.00 - 1.30</a:t>
                      </a:r>
                      <a:endParaRPr sz="1100" dirty="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D08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2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Review of material audit issue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Discussion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Chair / CFO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2.00 - 2.30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3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Approval of annual accounts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Decision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All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2.30 -3.30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4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Report to Board and AGM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Discussion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All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3.30 - 3.55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5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AOB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Discussion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D9D9D9"/>
                          </a:solidFill>
                        </a:rPr>
                        <a:t>Chair</a:t>
                      </a:r>
                      <a:endParaRPr sz="110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solidFill>
                            <a:srgbClr val="D9D9D9"/>
                          </a:solidFill>
                        </a:rPr>
                        <a:t>3.55 - 4.00</a:t>
                      </a:r>
                      <a:endParaRPr sz="1100" dirty="0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22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17" name="Google Shape;217;p29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218" name="Google Shape;218;p29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1000">
                  <a:solidFill>
                    <a:srgbClr val="F7F6F2"/>
                  </a:solidFill>
                </a:rPr>
                <a:t>10</a:t>
              </a:fld>
              <a:endParaRPr sz="1000">
                <a:solidFill>
                  <a:srgbClr val="F7F6F2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0"/>
          <p:cNvPicPr preferRelativeResize="0"/>
          <p:nvPr/>
        </p:nvPicPr>
        <p:blipFill rotWithShape="1">
          <a:blip r:embed="rId3">
            <a:alphaModFix/>
          </a:blip>
          <a:srcRect r="19665"/>
          <a:stretch/>
        </p:blipFill>
        <p:spPr>
          <a:xfrm>
            <a:off x="3939550" y="453975"/>
            <a:ext cx="5204449" cy="431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 rotWithShape="1">
          <a:blip r:embed="rId4">
            <a:alphaModFix/>
          </a:blip>
          <a:srcRect l="12126" t="6063" b="6063"/>
          <a:stretch/>
        </p:blipFill>
        <p:spPr>
          <a:xfrm>
            <a:off x="0" y="37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843850" y="1098100"/>
            <a:ext cx="3204900" cy="5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9. Accurate and concise minutes</a:t>
            </a:r>
            <a:endParaRPr sz="3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88DCA"/>
              </a:solidFill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684500" y="2443725"/>
            <a:ext cx="29949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>
                <a:solidFill>
                  <a:srgbClr val="1D082A"/>
                </a:solidFill>
              </a:rPr>
              <a:t>Writing them is an art form</a:t>
            </a:r>
            <a:endParaRPr sz="120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>
                <a:solidFill>
                  <a:srgbClr val="1D082A"/>
                </a:solidFill>
              </a:rPr>
              <a:t>Some guidelines</a:t>
            </a:r>
            <a:endParaRPr sz="120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>
                <a:solidFill>
                  <a:srgbClr val="1D082A"/>
                </a:solidFill>
              </a:rPr>
              <a:t>Legal document</a:t>
            </a:r>
            <a:endParaRPr sz="120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>
                <a:solidFill>
                  <a:srgbClr val="1D082A"/>
                </a:solidFill>
              </a:rPr>
              <a:t>Process for approving them</a:t>
            </a:r>
            <a:endParaRPr sz="1200">
              <a:solidFill>
                <a:srgbClr val="1D082A"/>
              </a:solidFill>
            </a:endParaRPr>
          </a:p>
        </p:txBody>
      </p:sp>
      <p:pic>
        <p:nvPicPr>
          <p:cNvPr id="228" name="Google Shape;22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 txBox="1"/>
          <p:nvPr/>
        </p:nvSpPr>
        <p:spPr>
          <a:xfrm>
            <a:off x="97450" y="4605450"/>
            <a:ext cx="36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F7F6F2"/>
                </a:solidFill>
              </a:rPr>
              <a:t>11</a:t>
            </a:fld>
            <a:endParaRPr sz="1000">
              <a:solidFill>
                <a:srgbClr val="F7F6F2"/>
              </a:solidFill>
            </a:endParaRPr>
          </a:p>
        </p:txBody>
      </p:sp>
      <p:pic>
        <p:nvPicPr>
          <p:cNvPr id="230" name="Google Shape;23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30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232" name="Google Shape;232;p30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1000">
                  <a:solidFill>
                    <a:srgbClr val="F7F6F2"/>
                  </a:solidFill>
                </a:rPr>
                <a:t>11</a:t>
              </a:fld>
              <a:endParaRPr sz="1000">
                <a:solidFill>
                  <a:srgbClr val="F7F6F2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 txBox="1"/>
          <p:nvPr/>
        </p:nvSpPr>
        <p:spPr>
          <a:xfrm>
            <a:off x="97450" y="4605450"/>
            <a:ext cx="36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F7F6F2"/>
                </a:solidFill>
              </a:rPr>
              <a:t>12</a:t>
            </a:fld>
            <a:endParaRPr sz="1000">
              <a:solidFill>
                <a:srgbClr val="F7F6F2"/>
              </a:solidFill>
            </a:endParaRPr>
          </a:p>
        </p:txBody>
      </p:sp>
      <p:pic>
        <p:nvPicPr>
          <p:cNvPr id="240" name="Google Shape;24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900" y="2367675"/>
            <a:ext cx="255976" cy="232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/>
        </p:nvSpPr>
        <p:spPr>
          <a:xfrm>
            <a:off x="684500" y="1098100"/>
            <a:ext cx="36339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305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10. Reporting accuracy</a:t>
            </a:r>
            <a:endParaRPr sz="305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5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684500" y="2256000"/>
            <a:ext cx="3763500" cy="850800"/>
          </a:xfrm>
          <a:prstGeom prst="roundRect">
            <a:avLst>
              <a:gd name="adj" fmla="val 705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7F6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1259150" y="2596180"/>
            <a:ext cx="2926800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dirty="0">
                <a:solidFill>
                  <a:srgbClr val="1D082A"/>
                </a:solidFill>
              </a:rPr>
              <a:t>Developing the report</a:t>
            </a:r>
            <a:endParaRPr sz="1200" b="0" i="0" u="none" strike="noStrike" cap="none" dirty="0">
              <a:solidFill>
                <a:srgbClr val="1D08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0000" y="2644955"/>
            <a:ext cx="154375" cy="1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/>
          <p:nvPr/>
        </p:nvSpPr>
        <p:spPr>
          <a:xfrm>
            <a:off x="684500" y="3289150"/>
            <a:ext cx="3763500" cy="850800"/>
          </a:xfrm>
          <a:prstGeom prst="roundRect">
            <a:avLst>
              <a:gd name="adj" fmla="val 705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7F6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1259150" y="3629330"/>
            <a:ext cx="2926800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dirty="0">
                <a:solidFill>
                  <a:srgbClr val="1D082A"/>
                </a:solidFill>
              </a:rPr>
              <a:t>Oral or written?</a:t>
            </a:r>
            <a:endParaRPr sz="1200" b="0" i="0" u="none" strike="noStrike" cap="none" dirty="0">
              <a:solidFill>
                <a:srgbClr val="1D08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0000" y="3678105"/>
            <a:ext cx="154375" cy="1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9850" y="2367675"/>
            <a:ext cx="255976" cy="232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/>
          <p:nvPr/>
        </p:nvSpPr>
        <p:spPr>
          <a:xfrm>
            <a:off x="4616450" y="2256000"/>
            <a:ext cx="3763500" cy="850800"/>
          </a:xfrm>
          <a:prstGeom prst="roundRect">
            <a:avLst>
              <a:gd name="adj" fmla="val 705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7F6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5191100" y="2596180"/>
            <a:ext cx="2926800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dirty="0">
                <a:solidFill>
                  <a:srgbClr val="1D082A"/>
                </a:solidFill>
              </a:rPr>
              <a:t>Board reporting</a:t>
            </a:r>
            <a:endParaRPr sz="1200" b="0" i="0" u="none" strike="noStrike" cap="none" dirty="0">
              <a:solidFill>
                <a:srgbClr val="1D08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1950" y="2644955"/>
            <a:ext cx="154375" cy="1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/>
          <p:nvPr/>
        </p:nvSpPr>
        <p:spPr>
          <a:xfrm>
            <a:off x="4616450" y="3289150"/>
            <a:ext cx="3763500" cy="850800"/>
          </a:xfrm>
          <a:prstGeom prst="roundRect">
            <a:avLst>
              <a:gd name="adj" fmla="val 705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7F6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5191100" y="3629330"/>
            <a:ext cx="2926800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dirty="0">
                <a:solidFill>
                  <a:srgbClr val="1D082A"/>
                </a:solidFill>
              </a:rPr>
              <a:t>AGM and Annual Reporting</a:t>
            </a:r>
            <a:endParaRPr sz="1200" b="0" i="0" u="none" strike="noStrike" cap="none" dirty="0">
              <a:solidFill>
                <a:srgbClr val="1D08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1950" y="3678105"/>
            <a:ext cx="154375" cy="105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31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257" name="Google Shape;257;p31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1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1000">
                  <a:solidFill>
                    <a:srgbClr val="F7F6F2"/>
                  </a:solidFill>
                </a:rPr>
                <a:t>12</a:t>
              </a:fld>
              <a:endParaRPr sz="1000">
                <a:solidFill>
                  <a:srgbClr val="F7F6F2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684500" y="2285550"/>
            <a:ext cx="3299400" cy="5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549100" cy="143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body" idx="2"/>
          </p:nvPr>
        </p:nvSpPr>
        <p:spPr>
          <a:xfrm>
            <a:off x="723825" y="3047125"/>
            <a:ext cx="3324300" cy="4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72" name="Google Shape;272;p33"/>
          <p:cNvSpPr txBox="1"/>
          <p:nvPr/>
        </p:nvSpPr>
        <p:spPr>
          <a:xfrm>
            <a:off x="1056136" y="4399050"/>
            <a:ext cx="3651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D88DCA"/>
                </a:solidFill>
                <a:latin typeface="Georgia"/>
                <a:ea typeface="Georgia"/>
                <a:cs typeface="Georgia"/>
                <a:sym typeface="Georgia"/>
              </a:rPr>
              <a:t>Lunch &amp; Learn</a:t>
            </a:r>
            <a:endParaRPr sz="1600">
              <a:solidFill>
                <a:srgbClr val="006E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3" name="Google Shape;273;p33"/>
          <p:cNvSpPr txBox="1"/>
          <p:nvPr/>
        </p:nvSpPr>
        <p:spPr>
          <a:xfrm>
            <a:off x="1056125" y="1389300"/>
            <a:ext cx="64011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F7F6F2"/>
                </a:solidFill>
                <a:latin typeface="Georgia"/>
                <a:ea typeface="Georgia"/>
                <a:cs typeface="Georgia"/>
                <a:sym typeface="Georgia"/>
              </a:rPr>
              <a:t>Thank you</a:t>
            </a:r>
            <a:endParaRPr sz="3100">
              <a:solidFill>
                <a:srgbClr val="F7F6F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4" name="Google Shape;274;p33"/>
          <p:cNvSpPr txBox="1"/>
          <p:nvPr/>
        </p:nvSpPr>
        <p:spPr>
          <a:xfrm>
            <a:off x="1056125" y="3725725"/>
            <a:ext cx="32277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7F6F2"/>
                </a:solidFill>
              </a:rPr>
              <a:t>info@thecorporategovernanceinstitute.comwww.thecorporategovernanceinstitute.com</a:t>
            </a:r>
            <a:endParaRPr sz="1300">
              <a:solidFill>
                <a:srgbClr val="F7F6F2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300">
              <a:solidFill>
                <a:srgbClr val="D88D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3">
            <a:alphaModFix/>
          </a:blip>
          <a:srcRect r="22510"/>
          <a:stretch/>
        </p:blipFill>
        <p:spPr>
          <a:xfrm>
            <a:off x="563650" y="292875"/>
            <a:ext cx="8580352" cy="455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1"/>
          <p:cNvSpPr txBox="1"/>
          <p:nvPr/>
        </p:nvSpPr>
        <p:spPr>
          <a:xfrm>
            <a:off x="684505" y="1873363"/>
            <a:ext cx="3324300" cy="210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0" lvl="0" indent="-228600" algn="l" rtl="0">
              <a:spcBef>
                <a:spcPts val="1000"/>
              </a:spcBef>
              <a:spcAft>
                <a:spcPts val="0"/>
              </a:spcAft>
              <a:buClr>
                <a:srgbClr val="006EB8"/>
              </a:buClr>
              <a:buSzPts val="1200"/>
              <a:buFont typeface="+mj-lt"/>
              <a:buAutoNum type="arabicPeriod"/>
            </a:pPr>
            <a:r>
              <a:rPr lang="en-GB" sz="1200" dirty="0">
                <a:solidFill>
                  <a:srgbClr val="006EB8"/>
                </a:solidFill>
              </a:rPr>
              <a:t>Purpose of a Committee</a:t>
            </a:r>
          </a:p>
          <a:p>
            <a:pPr marL="381000" lvl="0" indent="-228600" algn="l" rtl="0">
              <a:spcBef>
                <a:spcPts val="1000"/>
              </a:spcBef>
              <a:spcAft>
                <a:spcPts val="0"/>
              </a:spcAft>
              <a:buClr>
                <a:srgbClr val="006EB8"/>
              </a:buClr>
              <a:buSzPts val="1200"/>
              <a:buFont typeface="+mj-lt"/>
              <a:buAutoNum type="arabicPeriod"/>
            </a:pPr>
            <a:r>
              <a:rPr lang="en-GB" sz="1200" dirty="0">
                <a:solidFill>
                  <a:srgbClr val="006EB8"/>
                </a:solidFill>
              </a:rPr>
              <a:t>Know your role </a:t>
            </a:r>
            <a:endParaRPr sz="1200" dirty="0">
              <a:solidFill>
                <a:srgbClr val="006EB8"/>
              </a:solidFill>
            </a:endParaRPr>
          </a:p>
          <a:p>
            <a:pPr marL="381000" lvl="0" indent="-228600" algn="l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Font typeface="+mj-lt"/>
              <a:buAutoNum type="arabicPeriod"/>
            </a:pPr>
            <a:r>
              <a:rPr lang="en-GB" sz="1200" dirty="0">
                <a:solidFill>
                  <a:srgbClr val="006EB8"/>
                </a:solidFill>
              </a:rPr>
              <a:t>Appropriate competencies </a:t>
            </a:r>
            <a:endParaRPr sz="1200" dirty="0">
              <a:solidFill>
                <a:srgbClr val="006EB8"/>
              </a:solidFill>
            </a:endParaRPr>
          </a:p>
          <a:p>
            <a:pPr marL="381000" lvl="0" indent="-228600" algn="l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Font typeface="+mj-lt"/>
              <a:buAutoNum type="arabicPeriod"/>
            </a:pPr>
            <a:r>
              <a:rPr lang="en-GB" sz="1200" dirty="0">
                <a:solidFill>
                  <a:srgbClr val="006EB8"/>
                </a:solidFill>
              </a:rPr>
              <a:t>Clear TORs </a:t>
            </a:r>
            <a:endParaRPr sz="1200" dirty="0">
              <a:solidFill>
                <a:srgbClr val="006EB8"/>
              </a:solidFill>
            </a:endParaRPr>
          </a:p>
          <a:p>
            <a:pPr marL="381000" lvl="0" indent="-228600" algn="l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Font typeface="+mj-lt"/>
              <a:buAutoNum type="arabicPeriod"/>
            </a:pPr>
            <a:r>
              <a:rPr lang="en-GB" sz="1200" dirty="0">
                <a:solidFill>
                  <a:srgbClr val="006EB8"/>
                </a:solidFill>
              </a:rPr>
              <a:t>Alignment with the Board work plan</a:t>
            </a:r>
            <a:endParaRPr sz="1200" dirty="0">
              <a:solidFill>
                <a:srgbClr val="006EB8"/>
              </a:solidFill>
            </a:endParaRPr>
          </a:p>
          <a:p>
            <a:pPr marL="381000" lvl="0" indent="-228600" algn="l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Font typeface="+mj-lt"/>
              <a:buAutoNum type="arabicPeriod"/>
            </a:pPr>
            <a:r>
              <a:rPr lang="en-GB" sz="1200" dirty="0">
                <a:solidFill>
                  <a:srgbClr val="006EB8"/>
                </a:solidFill>
              </a:rPr>
              <a:t>Establish Ground Rules </a:t>
            </a:r>
            <a:endParaRPr sz="1200" dirty="0">
              <a:solidFill>
                <a:srgbClr val="006EB8"/>
              </a:solidFill>
            </a:endParaRPr>
          </a:p>
          <a:p>
            <a:pPr marL="381000" lvl="0" indent="-228600" algn="l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Font typeface="+mj-lt"/>
              <a:buAutoNum type="arabicPeriod"/>
            </a:pPr>
            <a:r>
              <a:rPr lang="en-GB" sz="1200" dirty="0">
                <a:solidFill>
                  <a:srgbClr val="006EB8"/>
                </a:solidFill>
              </a:rPr>
              <a:t>Clear outcomes for each meeting</a:t>
            </a:r>
            <a:endParaRPr sz="1200" dirty="0">
              <a:solidFill>
                <a:srgbClr val="006EB8"/>
              </a:solidFill>
            </a:endParaRPr>
          </a:p>
          <a:p>
            <a:pPr marL="381000" lvl="0" indent="-228600" algn="l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Font typeface="+mj-lt"/>
              <a:buAutoNum type="arabicPeriod"/>
            </a:pPr>
            <a:r>
              <a:rPr lang="en-GB" sz="1200" dirty="0">
                <a:solidFill>
                  <a:srgbClr val="006EB8"/>
                </a:solidFill>
              </a:rPr>
              <a:t>Timed agenda </a:t>
            </a:r>
            <a:endParaRPr sz="1200" dirty="0">
              <a:solidFill>
                <a:srgbClr val="006EB8"/>
              </a:solidFill>
            </a:endParaRPr>
          </a:p>
          <a:p>
            <a:pPr marL="381000" lvl="0" indent="-228600" algn="l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Font typeface="+mj-lt"/>
              <a:buAutoNum type="arabicPeriod"/>
            </a:pPr>
            <a:r>
              <a:rPr lang="en-GB" sz="1200" dirty="0">
                <a:solidFill>
                  <a:srgbClr val="006EB8"/>
                </a:solidFill>
              </a:rPr>
              <a:t>Accurate &amp; concise minutes </a:t>
            </a:r>
            <a:endParaRPr sz="1200" dirty="0">
              <a:solidFill>
                <a:srgbClr val="006EB8"/>
              </a:solidFill>
            </a:endParaRPr>
          </a:p>
          <a:p>
            <a:pPr marL="381000" lvl="0" indent="-228600" algn="l" rtl="0">
              <a:spcBef>
                <a:spcPts val="0"/>
              </a:spcBef>
              <a:spcAft>
                <a:spcPts val="0"/>
              </a:spcAft>
              <a:buClr>
                <a:srgbClr val="006EB8"/>
              </a:buClr>
              <a:buSzPts val="1200"/>
              <a:buFont typeface="+mj-lt"/>
              <a:buAutoNum type="arabicPeriod"/>
            </a:pPr>
            <a:r>
              <a:rPr lang="en-GB" sz="1200" dirty="0">
                <a:solidFill>
                  <a:srgbClr val="006EB8"/>
                </a:solidFill>
              </a:rPr>
              <a:t>Report accurately</a:t>
            </a:r>
            <a:endParaRPr sz="1200" dirty="0">
              <a:solidFill>
                <a:srgbClr val="006EB8"/>
              </a:solidFill>
            </a:endParaRPr>
          </a:p>
        </p:txBody>
      </p:sp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684500" y="1098100"/>
            <a:ext cx="5221500" cy="5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400"/>
              <a:t>10 Tips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21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98" name="Google Shape;98;p21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1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1000">
                  <a:solidFill>
                    <a:srgbClr val="F7F6F2"/>
                  </a:solidFill>
                </a:rPr>
                <a:t>2</a:t>
              </a:fld>
              <a:endParaRPr sz="1000">
                <a:solidFill>
                  <a:srgbClr val="F7F6F2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 rotWithShape="1">
          <a:blip r:embed="rId3">
            <a:alphaModFix/>
          </a:blip>
          <a:srcRect r="23960"/>
          <a:stretch/>
        </p:blipFill>
        <p:spPr>
          <a:xfrm>
            <a:off x="3714049" y="184750"/>
            <a:ext cx="5429955" cy="47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/>
          <p:cNvPicPr preferRelativeResize="0"/>
          <p:nvPr/>
        </p:nvPicPr>
        <p:blipFill rotWithShape="1">
          <a:blip r:embed="rId4">
            <a:alphaModFix/>
          </a:blip>
          <a:srcRect l="12126" t="6063" b="6063"/>
          <a:stretch/>
        </p:blipFill>
        <p:spPr>
          <a:xfrm>
            <a:off x="0" y="37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843850" y="1098100"/>
            <a:ext cx="3204900" cy="5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-GB" dirty="0"/>
              <a:t>Purpose of a Committee</a:t>
            </a:r>
            <a:endParaRPr dirty="0"/>
          </a:p>
        </p:txBody>
      </p:sp>
      <p:sp>
        <p:nvSpPr>
          <p:cNvPr id="107" name="Google Shape;107;p22"/>
          <p:cNvSpPr txBox="1"/>
          <p:nvPr/>
        </p:nvSpPr>
        <p:spPr>
          <a:xfrm>
            <a:off x="684500" y="2353664"/>
            <a:ext cx="3954600" cy="142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Delegate detailed work to a competent group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IE" sz="1200" dirty="0">
                <a:solidFill>
                  <a:srgbClr val="1D082A"/>
                </a:solidFill>
              </a:rPr>
              <a:t>Free up time on the Boardroom agenda for the bigger issues:</a:t>
            </a:r>
          </a:p>
          <a:p>
            <a:pPr marL="152400" lvl="1">
              <a:lnSpc>
                <a:spcPct val="115000"/>
              </a:lnSpc>
              <a:buClr>
                <a:srgbClr val="1D082A"/>
              </a:buClr>
              <a:buSzPts val="1200"/>
            </a:pPr>
            <a:r>
              <a:rPr lang="en-IE" sz="1200" dirty="0">
                <a:solidFill>
                  <a:srgbClr val="1D082A"/>
                </a:solidFill>
              </a:rPr>
              <a:t>        - Policy</a:t>
            </a:r>
          </a:p>
          <a:p>
            <a:pPr marL="152400" lvl="1">
              <a:lnSpc>
                <a:spcPct val="115000"/>
              </a:lnSpc>
              <a:buClr>
                <a:srgbClr val="1D082A"/>
              </a:buClr>
              <a:buSzPts val="1200"/>
            </a:pPr>
            <a:r>
              <a:rPr lang="en-IE" sz="1200" dirty="0">
                <a:solidFill>
                  <a:srgbClr val="1D082A"/>
                </a:solidFill>
              </a:rPr>
              <a:t>        - Strategy</a:t>
            </a:r>
          </a:p>
          <a:p>
            <a:pPr marL="152400" lvl="1">
              <a:lnSpc>
                <a:spcPct val="115000"/>
              </a:lnSpc>
              <a:buClr>
                <a:srgbClr val="1D082A"/>
              </a:buClr>
              <a:buSzPts val="1200"/>
            </a:pPr>
            <a:r>
              <a:rPr lang="en-IE" sz="1200" dirty="0">
                <a:solidFill>
                  <a:srgbClr val="1D082A"/>
                </a:solidFill>
              </a:rPr>
              <a:t>        - Priority Management / Ops issues</a:t>
            </a:r>
            <a:endParaRPr sz="1200" dirty="0">
              <a:solidFill>
                <a:srgbClr val="1D082A"/>
              </a:solidFill>
            </a:endParaRPr>
          </a:p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97450" y="4605450"/>
            <a:ext cx="36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F7F6F2"/>
                </a:solidFill>
              </a:rPr>
              <a:t>3</a:t>
            </a:fld>
            <a:endParaRPr sz="1000">
              <a:solidFill>
                <a:srgbClr val="F7F6F2"/>
              </a:solidFill>
            </a:endParaRPr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22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112" name="Google Shape;112;p22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2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1000">
                  <a:solidFill>
                    <a:srgbClr val="F7F6F2"/>
                  </a:solidFill>
                </a:rPr>
                <a:t>3</a:t>
              </a:fld>
              <a:endParaRPr sz="1000">
                <a:solidFill>
                  <a:srgbClr val="F7F6F2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 rotWithShape="1">
          <a:blip r:embed="rId3">
            <a:alphaModFix/>
          </a:blip>
          <a:srcRect r="23960"/>
          <a:stretch/>
        </p:blipFill>
        <p:spPr>
          <a:xfrm>
            <a:off x="3714049" y="184750"/>
            <a:ext cx="5429955" cy="47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/>
          <p:cNvPicPr preferRelativeResize="0"/>
          <p:nvPr/>
        </p:nvPicPr>
        <p:blipFill rotWithShape="1">
          <a:blip r:embed="rId4">
            <a:alphaModFix/>
          </a:blip>
          <a:srcRect l="12126" t="6063" b="6063"/>
          <a:stretch/>
        </p:blipFill>
        <p:spPr>
          <a:xfrm>
            <a:off x="0" y="37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843850" y="1098100"/>
            <a:ext cx="3204900" cy="5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31750" lvl="0" algn="l" rtl="0">
              <a:spcBef>
                <a:spcPts val="0"/>
              </a:spcBef>
              <a:spcAft>
                <a:spcPts val="0"/>
              </a:spcAft>
              <a:buSzPts val="3100"/>
            </a:pPr>
            <a:r>
              <a:rPr lang="en-GB" dirty="0"/>
              <a:t>2. Know your role</a:t>
            </a:r>
            <a:endParaRPr dirty="0"/>
          </a:p>
        </p:txBody>
      </p:sp>
      <p:sp>
        <p:nvSpPr>
          <p:cNvPr id="107" name="Google Shape;107;p22"/>
          <p:cNvSpPr txBox="1"/>
          <p:nvPr/>
        </p:nvSpPr>
        <p:spPr>
          <a:xfrm>
            <a:off x="684500" y="1873375"/>
            <a:ext cx="3954600" cy="248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Leadership to the Committee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Responsibility for the composition and development 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Reporting to the Board / AGM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Conducting Committee meetings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Involving and facilitating all members 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Making the best use of the talent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Committee training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Providing on focus on critical tasks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Reviewing the development and induction of new members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endParaRPr sz="1200" dirty="0">
              <a:solidFill>
                <a:srgbClr val="1D082A"/>
              </a:solidFill>
            </a:endParaRPr>
          </a:p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97450" y="4605450"/>
            <a:ext cx="36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F7F6F2"/>
                </a:solidFill>
              </a:rPr>
              <a:t>4</a:t>
            </a:fld>
            <a:endParaRPr sz="1000">
              <a:solidFill>
                <a:srgbClr val="F7F6F2"/>
              </a:solidFill>
            </a:endParaRPr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22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112" name="Google Shape;112;p22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2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1000">
                  <a:solidFill>
                    <a:srgbClr val="F7F6F2"/>
                  </a:solidFill>
                </a:rPr>
                <a:t>4</a:t>
              </a:fld>
              <a:endParaRPr sz="1000">
                <a:solidFill>
                  <a:srgbClr val="F7F6F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16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 rotWithShape="1">
          <a:blip r:embed="rId3">
            <a:alphaModFix/>
          </a:blip>
          <a:srcRect l="21867" r="24770"/>
          <a:stretch/>
        </p:blipFill>
        <p:spPr>
          <a:xfrm>
            <a:off x="0" y="0"/>
            <a:ext cx="4317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5232250" y="1098100"/>
            <a:ext cx="3980100" cy="5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3. Appropriate competencies</a:t>
            </a:r>
            <a:endParaRPr dirty="0"/>
          </a:p>
        </p:txBody>
      </p:sp>
      <p:sp>
        <p:nvSpPr>
          <p:cNvPr id="120" name="Google Shape;120;p23"/>
          <p:cNvSpPr txBox="1"/>
          <p:nvPr/>
        </p:nvSpPr>
        <p:spPr>
          <a:xfrm>
            <a:off x="5072900" y="2160750"/>
            <a:ext cx="3754500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Chairing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Facilitation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Subject matter expertise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Ability to summarise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Managing relationships</a:t>
            </a:r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/>
        </p:nvSpPr>
        <p:spPr>
          <a:xfrm>
            <a:off x="97450" y="4605450"/>
            <a:ext cx="36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F7F6F2"/>
                </a:solidFill>
              </a:rPr>
              <a:t>5</a:t>
            </a:fld>
            <a:endParaRPr sz="1000">
              <a:solidFill>
                <a:srgbClr val="F7F6F2"/>
              </a:solidFill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23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125" name="Google Shape;125;p23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3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1000">
                  <a:solidFill>
                    <a:srgbClr val="F7F6F2"/>
                  </a:solidFill>
                </a:rPr>
                <a:t>5</a:t>
              </a:fld>
              <a:endParaRPr sz="1000">
                <a:solidFill>
                  <a:srgbClr val="F7F6F2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r="23488"/>
          <a:stretch/>
        </p:blipFill>
        <p:spPr>
          <a:xfrm>
            <a:off x="4258950" y="455425"/>
            <a:ext cx="4885048" cy="425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 rotWithShape="1">
          <a:blip r:embed="rId4">
            <a:alphaModFix/>
          </a:blip>
          <a:srcRect l="12126" t="6063" b="6063"/>
          <a:stretch/>
        </p:blipFill>
        <p:spPr>
          <a:xfrm>
            <a:off x="0" y="37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843850" y="1098100"/>
            <a:ext cx="3204900" cy="5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400" dirty="0"/>
              <a:t>4. </a:t>
            </a:r>
            <a:r>
              <a:rPr lang="en-GB" sz="3400" dirty="0">
                <a:solidFill>
                  <a:srgbClr val="D88DCA"/>
                </a:solidFill>
              </a:rPr>
              <a:t>Clear Terms of Reference</a:t>
            </a:r>
            <a:endParaRPr sz="3400" dirty="0">
              <a:solidFill>
                <a:srgbClr val="D88DC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88DCA"/>
              </a:solidFill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684500" y="2317425"/>
            <a:ext cx="4147800" cy="140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Membership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Quora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Duties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Reporting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Authority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Annual Review of TOR</a:t>
            </a:r>
            <a:endParaRPr sz="1200" dirty="0">
              <a:solidFill>
                <a:srgbClr val="1D082A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>
            <a:off x="97450" y="4605450"/>
            <a:ext cx="36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F7F6F2"/>
                </a:solidFill>
              </a:rPr>
              <a:t>6</a:t>
            </a:fld>
            <a:endParaRPr sz="1000">
              <a:solidFill>
                <a:srgbClr val="F7F6F2"/>
              </a:solidFill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4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139" name="Google Shape;139;p24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4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1000">
                  <a:solidFill>
                    <a:srgbClr val="F7F6F2"/>
                  </a:solidFill>
                </a:rPr>
                <a:t>6</a:t>
              </a:fld>
              <a:endParaRPr sz="1000">
                <a:solidFill>
                  <a:srgbClr val="F7F6F2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l="19942" r="24116"/>
          <a:stretch/>
        </p:blipFill>
        <p:spPr>
          <a:xfrm>
            <a:off x="0" y="0"/>
            <a:ext cx="4317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5232250" y="1098100"/>
            <a:ext cx="2900700" cy="5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5. Alignment with the Board work plan</a:t>
            </a:r>
            <a:endParaRPr dirty="0"/>
          </a:p>
        </p:txBody>
      </p:sp>
      <p:sp>
        <p:nvSpPr>
          <p:cNvPr id="147" name="Google Shape;147;p25"/>
          <p:cNvSpPr txBox="1"/>
          <p:nvPr/>
        </p:nvSpPr>
        <p:spPr>
          <a:xfrm>
            <a:off x="5072900" y="2603025"/>
            <a:ext cx="3754500" cy="97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Annual Board Workplan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Supporting Committee Workplan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Focused on priorities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Clarity on timelines and responsibilities</a:t>
            </a:r>
            <a:endParaRPr sz="1200" dirty="0">
              <a:solidFill>
                <a:srgbClr val="1D082A"/>
              </a:solidFill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97450" y="4605450"/>
            <a:ext cx="36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F7F6F2"/>
                </a:solidFill>
              </a:rPr>
              <a:t>7</a:t>
            </a:fld>
            <a:endParaRPr sz="1000">
              <a:solidFill>
                <a:srgbClr val="F7F6F2"/>
              </a:solidFill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25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152" name="Google Shape;152;p25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1000">
                  <a:solidFill>
                    <a:srgbClr val="F7F6F2"/>
                  </a:solidFill>
                </a:rPr>
                <a:t>7</a:t>
              </a:fld>
              <a:endParaRPr sz="1000">
                <a:solidFill>
                  <a:srgbClr val="F7F6F2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 r="26481"/>
          <a:stretch/>
        </p:blipFill>
        <p:spPr>
          <a:xfrm>
            <a:off x="4460474" y="458975"/>
            <a:ext cx="4683525" cy="42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4">
            <a:alphaModFix/>
          </a:blip>
          <a:srcRect l="12126" t="6063" b="6063"/>
          <a:stretch/>
        </p:blipFill>
        <p:spPr>
          <a:xfrm>
            <a:off x="0" y="1993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843850" y="1098100"/>
            <a:ext cx="4226914" cy="5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400" dirty="0"/>
              <a:t>6. </a:t>
            </a:r>
            <a:r>
              <a:rPr lang="en-GB" sz="3400" dirty="0">
                <a:solidFill>
                  <a:srgbClr val="D88DCA"/>
                </a:solidFill>
              </a:rPr>
              <a:t>Establish Committee Grounds Rules </a:t>
            </a:r>
            <a:endParaRPr sz="3400" dirty="0">
              <a:solidFill>
                <a:srgbClr val="D88DC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D88DCA"/>
              </a:solidFill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684500" y="2690215"/>
            <a:ext cx="4147800" cy="142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</a:pPr>
            <a:r>
              <a:rPr lang="en-GB" sz="1200" dirty="0">
                <a:solidFill>
                  <a:schemeClr val="dk1"/>
                </a:solidFill>
              </a:rPr>
              <a:t>Values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</a:pPr>
            <a:r>
              <a:rPr lang="en-GB" sz="1200" dirty="0">
                <a:solidFill>
                  <a:schemeClr val="dk1"/>
                </a:solidFill>
              </a:rPr>
              <a:t>Preparation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</a:pPr>
            <a:r>
              <a:rPr lang="en-GB" sz="1200" dirty="0">
                <a:solidFill>
                  <a:schemeClr val="dk1"/>
                </a:solidFill>
              </a:rPr>
              <a:t>Committee papers out on time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</a:pPr>
            <a:r>
              <a:rPr lang="en-GB" sz="1200" dirty="0">
                <a:solidFill>
                  <a:schemeClr val="dk1"/>
                </a:solidFill>
              </a:rPr>
              <a:t>Expectations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</a:pPr>
            <a:r>
              <a:rPr lang="en-GB" sz="1200" dirty="0">
                <a:solidFill>
                  <a:schemeClr val="dk1"/>
                </a:solidFill>
              </a:rPr>
              <a:t>Participation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000"/>
              <a:buChar char="●"/>
            </a:pPr>
            <a:r>
              <a:rPr lang="en-GB" sz="1200" dirty="0">
                <a:solidFill>
                  <a:schemeClr val="dk1"/>
                </a:solidFill>
              </a:rPr>
              <a:t>Attendance</a:t>
            </a:r>
            <a:endParaRPr sz="1200" dirty="0">
              <a:solidFill>
                <a:schemeClr val="dk1"/>
              </a:solidFill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97450" y="4605450"/>
            <a:ext cx="36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F7F6F2"/>
                </a:solidFill>
              </a:rPr>
              <a:t>8</a:t>
            </a:fld>
            <a:endParaRPr sz="1000">
              <a:solidFill>
                <a:srgbClr val="F7F6F2"/>
              </a:solidFill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6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166" name="Google Shape;166;p26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1000">
                  <a:solidFill>
                    <a:srgbClr val="F7F6F2"/>
                  </a:solidFill>
                </a:rPr>
                <a:t>8</a:t>
              </a:fld>
              <a:endParaRPr sz="1000">
                <a:solidFill>
                  <a:srgbClr val="F7F6F2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 r="22726"/>
          <a:stretch/>
        </p:blipFill>
        <p:spPr>
          <a:xfrm>
            <a:off x="2906175" y="341900"/>
            <a:ext cx="6237824" cy="436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 rotWithShape="1">
          <a:blip r:embed="rId4">
            <a:alphaModFix/>
          </a:blip>
          <a:srcRect l="12126" t="6063" b="6063"/>
          <a:stretch/>
        </p:blipFill>
        <p:spPr>
          <a:xfrm>
            <a:off x="0" y="37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843850" y="1098100"/>
            <a:ext cx="4106100" cy="5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D88DCA"/>
                </a:solidFill>
              </a:rPr>
              <a:t>7. Set clear outcomes for each meeting</a:t>
            </a:r>
            <a:endParaRPr sz="3400">
              <a:solidFill>
                <a:srgbClr val="D88DCA"/>
              </a:solidFill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684500" y="2443725"/>
            <a:ext cx="2994900" cy="216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Prepare early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Start and Finish on time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Start with the end in sight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Outcomes / Decisions required</a:t>
            </a:r>
          </a:p>
          <a:p>
            <a:pPr marL="457200" indent="-304800">
              <a:lnSpc>
                <a:spcPct val="115000"/>
              </a:lnSpc>
              <a:buClr>
                <a:srgbClr val="1D082A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What work is required to be done in advance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Everybody on the same page for a particular issue</a:t>
            </a:r>
            <a:endParaRPr sz="1200" dirty="0">
              <a:solidFill>
                <a:srgbClr val="1D082A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82A"/>
              </a:buClr>
              <a:buSzPts val="1200"/>
              <a:buChar char="●"/>
            </a:pPr>
            <a:r>
              <a:rPr lang="en-GB" sz="1200" dirty="0">
                <a:solidFill>
                  <a:srgbClr val="1D082A"/>
                </a:solidFill>
              </a:rPr>
              <a:t>AOB’s?</a:t>
            </a:r>
            <a:endParaRPr sz="1200" dirty="0">
              <a:solidFill>
                <a:srgbClr val="1D082A"/>
              </a:solidFill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 txBox="1"/>
          <p:nvPr/>
        </p:nvSpPr>
        <p:spPr>
          <a:xfrm>
            <a:off x="97450" y="4605450"/>
            <a:ext cx="36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F7F6F2"/>
                </a:solidFill>
              </a:rPr>
              <a:t>9</a:t>
            </a:fld>
            <a:endParaRPr sz="1000">
              <a:solidFill>
                <a:srgbClr val="F7F6F2"/>
              </a:solidFill>
            </a:endParaRPr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673774" cy="94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28"/>
          <p:cNvGrpSpPr/>
          <p:nvPr/>
        </p:nvGrpSpPr>
        <p:grpSpPr>
          <a:xfrm>
            <a:off x="-50" y="4605450"/>
            <a:ext cx="563700" cy="338700"/>
            <a:chOff x="-50" y="4605450"/>
            <a:chExt cx="563700" cy="338700"/>
          </a:xfrm>
        </p:grpSpPr>
        <p:sp>
          <p:nvSpPr>
            <p:cNvPr id="208" name="Google Shape;208;p28"/>
            <p:cNvSpPr/>
            <p:nvPr/>
          </p:nvSpPr>
          <p:spPr>
            <a:xfrm rot="5400000">
              <a:off x="170050" y="4492950"/>
              <a:ext cx="223500" cy="563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8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 txBox="1"/>
            <p:nvPr/>
          </p:nvSpPr>
          <p:spPr>
            <a:xfrm>
              <a:off x="97450" y="4605450"/>
              <a:ext cx="36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1000">
                  <a:solidFill>
                    <a:srgbClr val="F7F6F2"/>
                  </a:solidFill>
                </a:rPr>
                <a:t>9</a:t>
              </a:fld>
              <a:endParaRPr sz="1000">
                <a:solidFill>
                  <a:srgbClr val="F7F6F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397</Words>
  <Application>Microsoft Macintosh PowerPoint</Application>
  <PresentationFormat>On-screen Show (16:9)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Georgia</vt:lpstr>
      <vt:lpstr>Simple Light</vt:lpstr>
      <vt:lpstr>PowerPoint Presentation</vt:lpstr>
      <vt:lpstr>10 Tips </vt:lpstr>
      <vt:lpstr>Purpose of a Committee</vt:lpstr>
      <vt:lpstr>2. Know your role</vt:lpstr>
      <vt:lpstr>3. Appropriate competencies</vt:lpstr>
      <vt:lpstr>4. Clear Terms of Reference </vt:lpstr>
      <vt:lpstr>5. Alignment with the Board work plan</vt:lpstr>
      <vt:lpstr>6. Establish Committee Grounds Rules  </vt:lpstr>
      <vt:lpstr>7. Set clear outcomes for each meeting</vt:lpstr>
      <vt:lpstr>PowerPoint Presentation</vt:lpstr>
      <vt:lpstr>9. Accurate and concise minutes 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Duffy</cp:lastModifiedBy>
  <cp:revision>6</cp:revision>
  <dcterms:modified xsi:type="dcterms:W3CDTF">2023-04-12T11:45:56Z</dcterms:modified>
</cp:coreProperties>
</file>