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7" r:id="rId3"/>
    <p:sldId id="271" r:id="rId4"/>
    <p:sldId id="265" r:id="rId5"/>
    <p:sldId id="273" r:id="rId6"/>
    <p:sldId id="290" r:id="rId7"/>
    <p:sldId id="284" r:id="rId8"/>
    <p:sldId id="282" r:id="rId9"/>
    <p:sldId id="288" r:id="rId10"/>
    <p:sldId id="286" r:id="rId11"/>
    <p:sldId id="287" r:id="rId12"/>
    <p:sldId id="291" r:id="rId13"/>
    <p:sldId id="289" r:id="rId14"/>
    <p:sldId id="283" r:id="rId15"/>
    <p:sldId id="261" r:id="rId16"/>
    <p:sldId id="272" r:id="rId17"/>
    <p:sldId id="279" r:id="rId18"/>
    <p:sldId id="292" r:id="rId19"/>
    <p:sldId id="260" r:id="rId20"/>
    <p:sldId id="274" r:id="rId21"/>
    <p:sldId id="275" r:id="rId22"/>
    <p:sldId id="281" r:id="rId23"/>
    <p:sldId id="277" r:id="rId24"/>
    <p:sldId id="266" r:id="rId25"/>
    <p:sldId id="268" r:id="rId26"/>
    <p:sldId id="269"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73">
          <p15:clr>
            <a:srgbClr val="9AA0A6"/>
          </p15:clr>
        </p15:guide>
        <p15:guide id="2" orient="horz" pos="769">
          <p15:clr>
            <a:srgbClr val="9AA0A6"/>
          </p15:clr>
        </p15:guide>
        <p15:guide id="3" orient="horz" pos="3005">
          <p15:clr>
            <a:srgbClr val="9AA0A6"/>
          </p15:clr>
        </p15:guide>
        <p15:guide id="4" pos="5479">
          <p15:clr>
            <a:srgbClr val="9AA0A6"/>
          </p15:clr>
        </p15:guide>
        <p15:guide id="5" pos="5582">
          <p15:clr>
            <a:srgbClr val="9AA0A6"/>
          </p15:clr>
        </p15:guide>
        <p15:guide id="6" pos="3008">
          <p15:clr>
            <a:srgbClr val="9AA0A6"/>
          </p15:clr>
        </p15:guide>
        <p15:guide id="7" pos="665">
          <p15:clr>
            <a:srgbClr val="9AA0A6"/>
          </p15:clr>
        </p15:guide>
        <p15:guide id="8" pos="46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444" y="56"/>
      </p:cViewPr>
      <p:guideLst>
        <p:guide orient="horz" pos="1273"/>
        <p:guide orient="horz" pos="769"/>
        <p:guide orient="horz" pos="3005"/>
        <p:guide pos="5479"/>
        <p:guide pos="5582"/>
        <p:guide pos="3008"/>
        <p:guide pos="665"/>
        <p:guide pos="4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de8d54ccf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de8d54cc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dd74cfccd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dd74cfccd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645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dd74cfccd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dd74cfccd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749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dd74cfccd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dd74cfccd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3643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dd74cfccd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dd74cfccd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4812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dd74cfccd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dd74cfccd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62458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dd74cfccd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dd74cfccd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0377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dd74cfccd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dd74cfccd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8418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dd74cfccd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dd74cfccd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6390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dd74cfccd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dd74cfccd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1965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dd74cfccd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dd74cfccd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dd74cfccd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dd74cfccd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dd74cfccd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dd74cfccd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7992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dd74cfccd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dd74cfccd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1299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dd74cfccd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dd74cfccd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4843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dd74cfccd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dd74cfccd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6362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3649b3eff1_2_5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3649b3eff1_2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dd74cfccdb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dd74cfccdb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dd74cfccdb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dd74cfccd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dd74cfccd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dd74cfccd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911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dd74cfccdb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dd74cfccdb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4994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dd74cfccd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dd74cfccd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484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dd74cfccd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dd74cfccd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3053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dd74cfccd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dd74cfccd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691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dd74cfccd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dd74cfccd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05431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dd74cfccd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dd74cfccd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8799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1673774" cy="941501"/>
          </a:xfrm>
          <a:prstGeom prst="rect">
            <a:avLst/>
          </a:prstGeom>
          <a:noFill/>
          <a:ln>
            <a:noFill/>
          </a:ln>
        </p:spPr>
      </p:pic>
      <p:sp>
        <p:nvSpPr>
          <p:cNvPr id="10" name="Google Shape;10;p2"/>
          <p:cNvSpPr txBox="1">
            <a:spLocks noGrp="1"/>
          </p:cNvSpPr>
          <p:nvPr>
            <p:ph type="title"/>
          </p:nvPr>
        </p:nvSpPr>
        <p:spPr>
          <a:xfrm>
            <a:off x="684500" y="1098100"/>
            <a:ext cx="3299400" cy="572400"/>
          </a:xfrm>
          <a:prstGeom prst="rect">
            <a:avLst/>
          </a:prstGeom>
        </p:spPr>
        <p:txBody>
          <a:bodyPr spcFirstLastPara="1" wrap="square" lIns="0" tIns="0" rIns="0" bIns="0" anchor="t" anchorCtr="0">
            <a:normAutofit/>
          </a:bodyPr>
          <a:lstStyle>
            <a:lvl1pPr lvl="0" rtl="0">
              <a:spcBef>
                <a:spcPts val="0"/>
              </a:spcBef>
              <a:spcAft>
                <a:spcPts val="0"/>
              </a:spcAft>
              <a:buClr>
                <a:srgbClr val="D88DCA"/>
              </a:buClr>
              <a:buSzPts val="3100"/>
              <a:buFont typeface="Georgia"/>
              <a:buNone/>
              <a:defRPr sz="3100">
                <a:solidFill>
                  <a:srgbClr val="D88DCA"/>
                </a:solidFill>
                <a:latin typeface="Georgia"/>
                <a:ea typeface="Georgia"/>
                <a:cs typeface="Georgia"/>
                <a:sym typeface="Georgia"/>
              </a:defRPr>
            </a:lvl1pPr>
            <a:lvl2pPr lvl="1"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2pPr>
            <a:lvl3pPr lvl="2"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3pPr>
            <a:lvl4pPr lvl="3"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4pPr>
            <a:lvl5pPr lvl="4"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5pPr>
            <a:lvl6pPr lvl="5"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6pPr>
            <a:lvl7pPr lvl="6"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7pPr>
            <a:lvl8pPr lvl="7"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8pPr>
            <a:lvl9pPr lvl="8"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9pPr>
          </a:lstStyle>
          <a:p>
            <a:endParaRPr/>
          </a:p>
        </p:txBody>
      </p:sp>
      <p:sp>
        <p:nvSpPr>
          <p:cNvPr id="11" name="Google Shape;11;p2"/>
          <p:cNvSpPr txBox="1">
            <a:spLocks noGrp="1"/>
          </p:cNvSpPr>
          <p:nvPr>
            <p:ph type="subTitle" idx="1"/>
          </p:nvPr>
        </p:nvSpPr>
        <p:spPr>
          <a:xfrm>
            <a:off x="710025" y="2300175"/>
            <a:ext cx="3324300" cy="792900"/>
          </a:xfrm>
          <a:prstGeom prst="rect">
            <a:avLst/>
          </a:prstGeom>
        </p:spPr>
        <p:txBody>
          <a:bodyPr spcFirstLastPara="1" wrap="square" lIns="0" tIns="0" rIns="0" bIns="0" anchor="t" anchorCtr="0">
            <a:normAutofit/>
          </a:bodyPr>
          <a:lstStyle>
            <a:lvl1pPr lvl="0" rtl="0">
              <a:spcBef>
                <a:spcPts val="0"/>
              </a:spcBef>
              <a:spcAft>
                <a:spcPts val="0"/>
              </a:spcAft>
              <a:buClr>
                <a:srgbClr val="006EB8"/>
              </a:buClr>
              <a:buSzPts val="1200"/>
              <a:buNone/>
              <a:defRPr sz="1200">
                <a:solidFill>
                  <a:srgbClr val="006EB8"/>
                </a:solidFill>
              </a:defRPr>
            </a:lvl1pPr>
            <a:lvl2pPr lvl="1" rtl="0">
              <a:spcBef>
                <a:spcPts val="0"/>
              </a:spcBef>
              <a:spcAft>
                <a:spcPts val="0"/>
              </a:spcAft>
              <a:buClr>
                <a:srgbClr val="006EB8"/>
              </a:buClr>
              <a:buSzPts val="1200"/>
              <a:buNone/>
              <a:defRPr sz="1200">
                <a:solidFill>
                  <a:srgbClr val="006EB8"/>
                </a:solidFill>
              </a:defRPr>
            </a:lvl2pPr>
            <a:lvl3pPr lvl="2" rtl="0">
              <a:spcBef>
                <a:spcPts val="0"/>
              </a:spcBef>
              <a:spcAft>
                <a:spcPts val="0"/>
              </a:spcAft>
              <a:buClr>
                <a:srgbClr val="006EB8"/>
              </a:buClr>
              <a:buSzPts val="1200"/>
              <a:buNone/>
              <a:defRPr sz="1200">
                <a:solidFill>
                  <a:srgbClr val="006EB8"/>
                </a:solidFill>
              </a:defRPr>
            </a:lvl3pPr>
            <a:lvl4pPr lvl="3" rtl="0">
              <a:spcBef>
                <a:spcPts val="0"/>
              </a:spcBef>
              <a:spcAft>
                <a:spcPts val="0"/>
              </a:spcAft>
              <a:buClr>
                <a:srgbClr val="006EB8"/>
              </a:buClr>
              <a:buSzPts val="1200"/>
              <a:buNone/>
              <a:defRPr sz="1200">
                <a:solidFill>
                  <a:srgbClr val="006EB8"/>
                </a:solidFill>
              </a:defRPr>
            </a:lvl4pPr>
            <a:lvl5pPr lvl="4" rtl="0">
              <a:spcBef>
                <a:spcPts val="0"/>
              </a:spcBef>
              <a:spcAft>
                <a:spcPts val="0"/>
              </a:spcAft>
              <a:buClr>
                <a:srgbClr val="006EB8"/>
              </a:buClr>
              <a:buSzPts val="1200"/>
              <a:buNone/>
              <a:defRPr sz="1200">
                <a:solidFill>
                  <a:srgbClr val="006EB8"/>
                </a:solidFill>
              </a:defRPr>
            </a:lvl5pPr>
            <a:lvl6pPr lvl="5" rtl="0">
              <a:spcBef>
                <a:spcPts val="0"/>
              </a:spcBef>
              <a:spcAft>
                <a:spcPts val="0"/>
              </a:spcAft>
              <a:buClr>
                <a:srgbClr val="006EB8"/>
              </a:buClr>
              <a:buSzPts val="1200"/>
              <a:buNone/>
              <a:defRPr sz="1200">
                <a:solidFill>
                  <a:srgbClr val="006EB8"/>
                </a:solidFill>
              </a:defRPr>
            </a:lvl6pPr>
            <a:lvl7pPr lvl="6" rtl="0">
              <a:spcBef>
                <a:spcPts val="0"/>
              </a:spcBef>
              <a:spcAft>
                <a:spcPts val="0"/>
              </a:spcAft>
              <a:buClr>
                <a:srgbClr val="006EB8"/>
              </a:buClr>
              <a:buSzPts val="1200"/>
              <a:buNone/>
              <a:defRPr sz="1200">
                <a:solidFill>
                  <a:srgbClr val="006EB8"/>
                </a:solidFill>
              </a:defRPr>
            </a:lvl7pPr>
            <a:lvl8pPr lvl="7" rtl="0">
              <a:spcBef>
                <a:spcPts val="0"/>
              </a:spcBef>
              <a:spcAft>
                <a:spcPts val="0"/>
              </a:spcAft>
              <a:buClr>
                <a:srgbClr val="006EB8"/>
              </a:buClr>
              <a:buSzPts val="1200"/>
              <a:buNone/>
              <a:defRPr sz="1200">
                <a:solidFill>
                  <a:srgbClr val="006EB8"/>
                </a:solidFill>
              </a:defRPr>
            </a:lvl8pPr>
            <a:lvl9pPr lvl="8" rtl="0">
              <a:spcBef>
                <a:spcPts val="0"/>
              </a:spcBef>
              <a:spcAft>
                <a:spcPts val="0"/>
              </a:spcAft>
              <a:buClr>
                <a:srgbClr val="006EB8"/>
              </a:buClr>
              <a:buSzPts val="1200"/>
              <a:buNone/>
              <a:defRPr sz="1200">
                <a:solidFill>
                  <a:srgbClr val="006EB8"/>
                </a:solidFill>
              </a:defRPr>
            </a:lvl9pPr>
          </a:lstStyle>
          <a:p>
            <a:endParaRPr/>
          </a:p>
        </p:txBody>
      </p:sp>
      <p:sp>
        <p:nvSpPr>
          <p:cNvPr id="12" name="Google Shape;12;p2"/>
          <p:cNvSpPr txBox="1">
            <a:spLocks noGrp="1"/>
          </p:cNvSpPr>
          <p:nvPr>
            <p:ph type="body" idx="2"/>
          </p:nvPr>
        </p:nvSpPr>
        <p:spPr>
          <a:xfrm>
            <a:off x="723825" y="3047125"/>
            <a:ext cx="3324300" cy="482700"/>
          </a:xfrm>
          <a:prstGeom prst="rect">
            <a:avLst/>
          </a:prstGeom>
        </p:spPr>
        <p:txBody>
          <a:bodyPr spcFirstLastPara="1" wrap="square" lIns="0" tIns="0" rIns="0" bIns="0" anchor="t" anchorCtr="0">
            <a:normAutofit/>
          </a:bodyPr>
          <a:lstStyle>
            <a:lvl1pPr marL="457200" lvl="0" indent="-292100" rtl="0">
              <a:spcBef>
                <a:spcPts val="0"/>
              </a:spcBef>
              <a:spcAft>
                <a:spcPts val="0"/>
              </a:spcAft>
              <a:buClr>
                <a:srgbClr val="1D082A"/>
              </a:buClr>
              <a:buSzPts val="1000"/>
              <a:buChar char="●"/>
              <a:defRPr sz="1000">
                <a:solidFill>
                  <a:srgbClr val="1D082A"/>
                </a:solidFill>
              </a:defRPr>
            </a:lvl1pPr>
            <a:lvl2pPr marL="914400" lvl="1" indent="-292100" rtl="0">
              <a:spcBef>
                <a:spcPts val="0"/>
              </a:spcBef>
              <a:spcAft>
                <a:spcPts val="0"/>
              </a:spcAft>
              <a:buClr>
                <a:srgbClr val="1D082A"/>
              </a:buClr>
              <a:buSzPts val="1000"/>
              <a:buChar char="○"/>
              <a:defRPr sz="1000">
                <a:solidFill>
                  <a:srgbClr val="1D082A"/>
                </a:solidFill>
              </a:defRPr>
            </a:lvl2pPr>
            <a:lvl3pPr marL="1371600" lvl="2" indent="-292100" rtl="0">
              <a:spcBef>
                <a:spcPts val="0"/>
              </a:spcBef>
              <a:spcAft>
                <a:spcPts val="0"/>
              </a:spcAft>
              <a:buClr>
                <a:srgbClr val="1D082A"/>
              </a:buClr>
              <a:buSzPts val="1000"/>
              <a:buChar char="■"/>
              <a:defRPr sz="1000">
                <a:solidFill>
                  <a:srgbClr val="1D082A"/>
                </a:solidFill>
              </a:defRPr>
            </a:lvl3pPr>
            <a:lvl4pPr marL="1828800" lvl="3" indent="-292100" rtl="0">
              <a:spcBef>
                <a:spcPts val="0"/>
              </a:spcBef>
              <a:spcAft>
                <a:spcPts val="0"/>
              </a:spcAft>
              <a:buClr>
                <a:srgbClr val="1D082A"/>
              </a:buClr>
              <a:buSzPts val="1000"/>
              <a:buChar char="●"/>
              <a:defRPr sz="1000">
                <a:solidFill>
                  <a:srgbClr val="1D082A"/>
                </a:solidFill>
              </a:defRPr>
            </a:lvl4pPr>
            <a:lvl5pPr marL="2286000" lvl="4" indent="-292100" rtl="0">
              <a:spcBef>
                <a:spcPts val="0"/>
              </a:spcBef>
              <a:spcAft>
                <a:spcPts val="0"/>
              </a:spcAft>
              <a:buClr>
                <a:srgbClr val="1D082A"/>
              </a:buClr>
              <a:buSzPts val="1000"/>
              <a:buChar char="○"/>
              <a:defRPr sz="1000">
                <a:solidFill>
                  <a:srgbClr val="1D082A"/>
                </a:solidFill>
              </a:defRPr>
            </a:lvl5pPr>
            <a:lvl6pPr marL="2743200" lvl="5" indent="-292100" rtl="0">
              <a:spcBef>
                <a:spcPts val="0"/>
              </a:spcBef>
              <a:spcAft>
                <a:spcPts val="0"/>
              </a:spcAft>
              <a:buClr>
                <a:srgbClr val="1D082A"/>
              </a:buClr>
              <a:buSzPts val="1000"/>
              <a:buChar char="■"/>
              <a:defRPr sz="1000">
                <a:solidFill>
                  <a:srgbClr val="1D082A"/>
                </a:solidFill>
              </a:defRPr>
            </a:lvl6pPr>
            <a:lvl7pPr marL="3200400" lvl="6" indent="-292100" rtl="0">
              <a:spcBef>
                <a:spcPts val="0"/>
              </a:spcBef>
              <a:spcAft>
                <a:spcPts val="0"/>
              </a:spcAft>
              <a:buClr>
                <a:srgbClr val="1D082A"/>
              </a:buClr>
              <a:buSzPts val="1000"/>
              <a:buChar char="●"/>
              <a:defRPr sz="1000">
                <a:solidFill>
                  <a:srgbClr val="1D082A"/>
                </a:solidFill>
              </a:defRPr>
            </a:lvl7pPr>
            <a:lvl8pPr marL="3657600" lvl="7" indent="-292100" rtl="0">
              <a:spcBef>
                <a:spcPts val="0"/>
              </a:spcBef>
              <a:spcAft>
                <a:spcPts val="0"/>
              </a:spcAft>
              <a:buClr>
                <a:srgbClr val="1D082A"/>
              </a:buClr>
              <a:buSzPts val="1000"/>
              <a:buChar char="○"/>
              <a:defRPr sz="1000">
                <a:solidFill>
                  <a:srgbClr val="1D082A"/>
                </a:solidFill>
              </a:defRPr>
            </a:lvl8pPr>
            <a:lvl9pPr marL="4114800" lvl="8" indent="-292100" rtl="0">
              <a:spcBef>
                <a:spcPts val="0"/>
              </a:spcBef>
              <a:spcAft>
                <a:spcPts val="0"/>
              </a:spcAft>
              <a:buClr>
                <a:srgbClr val="1D082A"/>
              </a:buClr>
              <a:buSzPts val="1000"/>
              <a:buChar char="■"/>
              <a:defRPr sz="1000">
                <a:solidFill>
                  <a:srgbClr val="1D082A"/>
                </a:solidFill>
              </a:defRPr>
            </a:lvl9pPr>
          </a:lstStyle>
          <a:p>
            <a:endParaRPr/>
          </a:p>
        </p:txBody>
      </p:sp>
    </p:spTree>
  </p:cSld>
  <p:clrMapOvr>
    <a:masterClrMapping/>
  </p:clrMapOvr>
  <p:extLst>
    <p:ext uri="{DCECCB84-F9BA-43D5-87BE-67443E8EF086}">
      <p15:sldGuideLst xmlns:p15="http://schemas.microsoft.com/office/powerpoint/2012/main">
        <p15:guide id="1" orient="horz" pos="154">
          <p15:clr>
            <a:srgbClr val="FA7B17"/>
          </p15:clr>
        </p15:guide>
        <p15:guide id="2" pos="151">
          <p15:clr>
            <a:srgbClr val="FA7B17"/>
          </p15:clr>
        </p15:guide>
        <p15:guide id="3" orient="horz" pos="497">
          <p15:clr>
            <a:srgbClr val="FA7B17"/>
          </p15:clr>
        </p15:guide>
        <p15:guide id="4" pos="923">
          <p15:clr>
            <a:srgbClr val="FA7B17"/>
          </p15:clr>
        </p15:guide>
        <p15:guide id="5" pos="431">
          <p15:clr>
            <a:srgbClr val="FA7B17"/>
          </p15:clr>
        </p15:guide>
        <p15:guide id="6" orient="horz" pos="3037">
          <p15:clr>
            <a:srgbClr val="FA7B17"/>
          </p15:clr>
        </p15:guide>
        <p15:guide id="7" pos="5616">
          <p15:clr>
            <a:srgbClr val="FA7B17"/>
          </p15:clr>
        </p15:guide>
        <p15:guide id="8" orient="horz" pos="2964">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p:nvPr/>
        </p:nvSpPr>
        <p:spPr>
          <a:xfrm>
            <a:off x="0" y="-100"/>
            <a:ext cx="9144000" cy="5143500"/>
          </a:xfrm>
          <a:prstGeom prst="rect">
            <a:avLst/>
          </a:prstGeom>
          <a:solidFill>
            <a:srgbClr val="1D0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dirty="0"/>
          </a:p>
        </p:txBody>
      </p:sp>
      <p:pic>
        <p:nvPicPr>
          <p:cNvPr id="53" name="Google Shape;53;p12"/>
          <p:cNvPicPr preferRelativeResize="0"/>
          <p:nvPr/>
        </p:nvPicPr>
        <p:blipFill rotWithShape="1">
          <a:blip r:embed="rId2">
            <a:alphaModFix/>
          </a:blip>
          <a:srcRect l="5205" r="5196"/>
          <a:stretch/>
        </p:blipFill>
        <p:spPr>
          <a:xfrm>
            <a:off x="0" y="0"/>
            <a:ext cx="4317209" cy="5143499"/>
          </a:xfrm>
          <a:prstGeom prst="rect">
            <a:avLst/>
          </a:prstGeom>
          <a:noFill/>
          <a:ln>
            <a:noFill/>
          </a:ln>
        </p:spPr>
      </p:pic>
      <p:sp>
        <p:nvSpPr>
          <p:cNvPr id="54" name="Google Shape;54;p12"/>
          <p:cNvSpPr>
            <a:spLocks noGrp="1"/>
          </p:cNvSpPr>
          <p:nvPr>
            <p:ph type="pic" idx="2"/>
          </p:nvPr>
        </p:nvSpPr>
        <p:spPr>
          <a:xfrm>
            <a:off x="100" y="-10300"/>
            <a:ext cx="4317000" cy="5163900"/>
          </a:xfrm>
          <a:prstGeom prst="rect">
            <a:avLst/>
          </a:prstGeom>
          <a:noFill/>
          <a:ln>
            <a:noFill/>
          </a:ln>
        </p:spPr>
      </p:sp>
      <p:pic>
        <p:nvPicPr>
          <p:cNvPr id="55" name="Google Shape;55;p12"/>
          <p:cNvPicPr preferRelativeResize="0"/>
          <p:nvPr/>
        </p:nvPicPr>
        <p:blipFill>
          <a:blip r:embed="rId3">
            <a:alphaModFix/>
          </a:blip>
          <a:stretch>
            <a:fillRect/>
          </a:stretch>
        </p:blipFill>
        <p:spPr>
          <a:xfrm>
            <a:off x="0" y="0"/>
            <a:ext cx="1673774" cy="941501"/>
          </a:xfrm>
          <a:prstGeom prst="rect">
            <a:avLst/>
          </a:prstGeom>
          <a:noFill/>
          <a:ln>
            <a:noFill/>
          </a:ln>
        </p:spPr>
      </p:pic>
      <p:sp>
        <p:nvSpPr>
          <p:cNvPr id="56" name="Google Shape;56;p12"/>
          <p:cNvSpPr txBox="1">
            <a:spLocks noGrp="1"/>
          </p:cNvSpPr>
          <p:nvPr>
            <p:ph type="title"/>
          </p:nvPr>
        </p:nvSpPr>
        <p:spPr>
          <a:xfrm>
            <a:off x="5039625" y="1098100"/>
            <a:ext cx="3299400" cy="572400"/>
          </a:xfrm>
          <a:prstGeom prst="rect">
            <a:avLst/>
          </a:prstGeom>
        </p:spPr>
        <p:txBody>
          <a:bodyPr spcFirstLastPara="1" wrap="square" lIns="0" tIns="0" rIns="0" bIns="0" anchor="t" anchorCtr="0">
            <a:normAutofit/>
          </a:bodyPr>
          <a:lstStyle>
            <a:lvl1pPr lvl="0" rtl="0">
              <a:spcBef>
                <a:spcPts val="0"/>
              </a:spcBef>
              <a:spcAft>
                <a:spcPts val="0"/>
              </a:spcAft>
              <a:buClr>
                <a:srgbClr val="D88DCA"/>
              </a:buClr>
              <a:buSzPts val="3100"/>
              <a:buFont typeface="Georgia"/>
              <a:buNone/>
              <a:defRPr sz="3100">
                <a:solidFill>
                  <a:srgbClr val="D88DCA"/>
                </a:solidFill>
                <a:latin typeface="Georgia"/>
                <a:ea typeface="Georgia"/>
                <a:cs typeface="Georgia"/>
                <a:sym typeface="Georgia"/>
              </a:defRPr>
            </a:lvl1pPr>
            <a:lvl2pPr lvl="1"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2pPr>
            <a:lvl3pPr lvl="2"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3pPr>
            <a:lvl4pPr lvl="3"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4pPr>
            <a:lvl5pPr lvl="4"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5pPr>
            <a:lvl6pPr lvl="5"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6pPr>
            <a:lvl7pPr lvl="6"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7pPr>
            <a:lvl8pPr lvl="7"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8pPr>
            <a:lvl9pPr lvl="8"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9pPr>
          </a:lstStyle>
          <a:p>
            <a:endParaRPr/>
          </a:p>
        </p:txBody>
      </p:sp>
      <p:sp>
        <p:nvSpPr>
          <p:cNvPr id="57" name="Google Shape;57;p12"/>
          <p:cNvSpPr txBox="1">
            <a:spLocks noGrp="1"/>
          </p:cNvSpPr>
          <p:nvPr>
            <p:ph type="subTitle" idx="1"/>
          </p:nvPr>
        </p:nvSpPr>
        <p:spPr>
          <a:xfrm>
            <a:off x="5065150" y="2300175"/>
            <a:ext cx="3324300" cy="792900"/>
          </a:xfrm>
          <a:prstGeom prst="rect">
            <a:avLst/>
          </a:prstGeom>
        </p:spPr>
        <p:txBody>
          <a:bodyPr spcFirstLastPara="1" wrap="square" lIns="0" tIns="0" rIns="0" bIns="0" anchor="t" anchorCtr="0">
            <a:normAutofit/>
          </a:bodyPr>
          <a:lstStyle>
            <a:lvl1pPr lvl="0">
              <a:spcBef>
                <a:spcPts val="0"/>
              </a:spcBef>
              <a:spcAft>
                <a:spcPts val="0"/>
              </a:spcAft>
              <a:buClr>
                <a:srgbClr val="F7F6F2"/>
              </a:buClr>
              <a:buSzPts val="1200"/>
              <a:buNone/>
              <a:defRPr sz="1200">
                <a:solidFill>
                  <a:srgbClr val="F7F6F2"/>
                </a:solidFill>
              </a:defRPr>
            </a:lvl1pPr>
            <a:lvl2pPr lvl="1">
              <a:spcBef>
                <a:spcPts val="0"/>
              </a:spcBef>
              <a:spcAft>
                <a:spcPts val="0"/>
              </a:spcAft>
              <a:buClr>
                <a:srgbClr val="F7F6F2"/>
              </a:buClr>
              <a:buSzPts val="1200"/>
              <a:buNone/>
              <a:defRPr sz="1200">
                <a:solidFill>
                  <a:srgbClr val="F7F6F2"/>
                </a:solidFill>
              </a:defRPr>
            </a:lvl2pPr>
            <a:lvl3pPr lvl="2">
              <a:spcBef>
                <a:spcPts val="0"/>
              </a:spcBef>
              <a:spcAft>
                <a:spcPts val="0"/>
              </a:spcAft>
              <a:buClr>
                <a:srgbClr val="F7F6F2"/>
              </a:buClr>
              <a:buSzPts val="1200"/>
              <a:buNone/>
              <a:defRPr sz="1200">
                <a:solidFill>
                  <a:srgbClr val="F7F6F2"/>
                </a:solidFill>
              </a:defRPr>
            </a:lvl3pPr>
            <a:lvl4pPr lvl="3">
              <a:spcBef>
                <a:spcPts val="0"/>
              </a:spcBef>
              <a:spcAft>
                <a:spcPts val="0"/>
              </a:spcAft>
              <a:buClr>
                <a:srgbClr val="F7F6F2"/>
              </a:buClr>
              <a:buSzPts val="1200"/>
              <a:buNone/>
              <a:defRPr sz="1200">
                <a:solidFill>
                  <a:srgbClr val="F7F6F2"/>
                </a:solidFill>
              </a:defRPr>
            </a:lvl4pPr>
            <a:lvl5pPr lvl="4">
              <a:spcBef>
                <a:spcPts val="0"/>
              </a:spcBef>
              <a:spcAft>
                <a:spcPts val="0"/>
              </a:spcAft>
              <a:buClr>
                <a:srgbClr val="F7F6F2"/>
              </a:buClr>
              <a:buSzPts val="1200"/>
              <a:buNone/>
              <a:defRPr sz="1200">
                <a:solidFill>
                  <a:srgbClr val="F7F6F2"/>
                </a:solidFill>
              </a:defRPr>
            </a:lvl5pPr>
            <a:lvl6pPr lvl="5">
              <a:spcBef>
                <a:spcPts val="0"/>
              </a:spcBef>
              <a:spcAft>
                <a:spcPts val="0"/>
              </a:spcAft>
              <a:buClr>
                <a:srgbClr val="F7F6F2"/>
              </a:buClr>
              <a:buSzPts val="1200"/>
              <a:buNone/>
              <a:defRPr sz="1200">
                <a:solidFill>
                  <a:srgbClr val="F7F6F2"/>
                </a:solidFill>
              </a:defRPr>
            </a:lvl6pPr>
            <a:lvl7pPr lvl="6">
              <a:spcBef>
                <a:spcPts val="0"/>
              </a:spcBef>
              <a:spcAft>
                <a:spcPts val="0"/>
              </a:spcAft>
              <a:buClr>
                <a:srgbClr val="F7F6F2"/>
              </a:buClr>
              <a:buSzPts val="1200"/>
              <a:buNone/>
              <a:defRPr sz="1200">
                <a:solidFill>
                  <a:srgbClr val="F7F6F2"/>
                </a:solidFill>
              </a:defRPr>
            </a:lvl7pPr>
            <a:lvl8pPr lvl="7">
              <a:spcBef>
                <a:spcPts val="0"/>
              </a:spcBef>
              <a:spcAft>
                <a:spcPts val="0"/>
              </a:spcAft>
              <a:buClr>
                <a:srgbClr val="F7F6F2"/>
              </a:buClr>
              <a:buSzPts val="1200"/>
              <a:buNone/>
              <a:defRPr sz="1200">
                <a:solidFill>
                  <a:srgbClr val="F7F6F2"/>
                </a:solidFill>
              </a:defRPr>
            </a:lvl8pPr>
            <a:lvl9pPr lvl="8">
              <a:spcBef>
                <a:spcPts val="0"/>
              </a:spcBef>
              <a:spcAft>
                <a:spcPts val="0"/>
              </a:spcAft>
              <a:buClr>
                <a:srgbClr val="F7F6F2"/>
              </a:buClr>
              <a:buSzPts val="1200"/>
              <a:buNone/>
              <a:defRPr sz="1200">
                <a:solidFill>
                  <a:srgbClr val="F7F6F2"/>
                </a:solidFill>
              </a:defRPr>
            </a:lvl9pPr>
          </a:lstStyle>
          <a:p>
            <a:endParaRPr/>
          </a:p>
        </p:txBody>
      </p:sp>
      <p:sp>
        <p:nvSpPr>
          <p:cNvPr id="58" name="Google Shape;58;p12"/>
          <p:cNvSpPr txBox="1">
            <a:spLocks noGrp="1"/>
          </p:cNvSpPr>
          <p:nvPr>
            <p:ph type="body" idx="3"/>
          </p:nvPr>
        </p:nvSpPr>
        <p:spPr>
          <a:xfrm>
            <a:off x="5078950" y="3467775"/>
            <a:ext cx="3324300" cy="482700"/>
          </a:xfrm>
          <a:prstGeom prst="rect">
            <a:avLst/>
          </a:prstGeom>
        </p:spPr>
        <p:txBody>
          <a:bodyPr spcFirstLastPara="1" wrap="square" lIns="0" tIns="0" rIns="0" bIns="0" anchor="t" anchorCtr="0">
            <a:normAutofit/>
          </a:bodyPr>
          <a:lstStyle>
            <a:lvl1pPr marL="457200" lvl="0" indent="-292100">
              <a:spcBef>
                <a:spcPts val="0"/>
              </a:spcBef>
              <a:spcAft>
                <a:spcPts val="0"/>
              </a:spcAft>
              <a:buClr>
                <a:srgbClr val="F7F6F2"/>
              </a:buClr>
              <a:buSzPts val="1000"/>
              <a:buChar char="●"/>
              <a:defRPr sz="1000">
                <a:solidFill>
                  <a:srgbClr val="F7F6F2"/>
                </a:solidFill>
              </a:defRPr>
            </a:lvl1pPr>
            <a:lvl2pPr marL="914400" lvl="1" indent="-292100">
              <a:spcBef>
                <a:spcPts val="0"/>
              </a:spcBef>
              <a:spcAft>
                <a:spcPts val="0"/>
              </a:spcAft>
              <a:buClr>
                <a:srgbClr val="F7F6F2"/>
              </a:buClr>
              <a:buSzPts val="1000"/>
              <a:buChar char="○"/>
              <a:defRPr sz="1000">
                <a:solidFill>
                  <a:srgbClr val="F7F6F2"/>
                </a:solidFill>
              </a:defRPr>
            </a:lvl2pPr>
            <a:lvl3pPr marL="1371600" lvl="2" indent="-292100">
              <a:spcBef>
                <a:spcPts val="0"/>
              </a:spcBef>
              <a:spcAft>
                <a:spcPts val="0"/>
              </a:spcAft>
              <a:buClr>
                <a:srgbClr val="F7F6F2"/>
              </a:buClr>
              <a:buSzPts val="1000"/>
              <a:buChar char="■"/>
              <a:defRPr sz="1000">
                <a:solidFill>
                  <a:srgbClr val="F7F6F2"/>
                </a:solidFill>
              </a:defRPr>
            </a:lvl3pPr>
            <a:lvl4pPr marL="1828800" lvl="3" indent="-292100">
              <a:spcBef>
                <a:spcPts val="0"/>
              </a:spcBef>
              <a:spcAft>
                <a:spcPts val="0"/>
              </a:spcAft>
              <a:buClr>
                <a:srgbClr val="F7F6F2"/>
              </a:buClr>
              <a:buSzPts val="1000"/>
              <a:buChar char="●"/>
              <a:defRPr sz="1000">
                <a:solidFill>
                  <a:srgbClr val="F7F6F2"/>
                </a:solidFill>
              </a:defRPr>
            </a:lvl4pPr>
            <a:lvl5pPr marL="2286000" lvl="4" indent="-292100">
              <a:spcBef>
                <a:spcPts val="0"/>
              </a:spcBef>
              <a:spcAft>
                <a:spcPts val="0"/>
              </a:spcAft>
              <a:buClr>
                <a:srgbClr val="F7F6F2"/>
              </a:buClr>
              <a:buSzPts val="1000"/>
              <a:buChar char="○"/>
              <a:defRPr sz="1000">
                <a:solidFill>
                  <a:srgbClr val="F7F6F2"/>
                </a:solidFill>
              </a:defRPr>
            </a:lvl5pPr>
            <a:lvl6pPr marL="2743200" lvl="5" indent="-292100">
              <a:spcBef>
                <a:spcPts val="0"/>
              </a:spcBef>
              <a:spcAft>
                <a:spcPts val="0"/>
              </a:spcAft>
              <a:buClr>
                <a:srgbClr val="F7F6F2"/>
              </a:buClr>
              <a:buSzPts val="1000"/>
              <a:buChar char="■"/>
              <a:defRPr sz="1000">
                <a:solidFill>
                  <a:srgbClr val="F7F6F2"/>
                </a:solidFill>
              </a:defRPr>
            </a:lvl6pPr>
            <a:lvl7pPr marL="3200400" lvl="6" indent="-292100">
              <a:spcBef>
                <a:spcPts val="0"/>
              </a:spcBef>
              <a:spcAft>
                <a:spcPts val="0"/>
              </a:spcAft>
              <a:buClr>
                <a:srgbClr val="F7F6F2"/>
              </a:buClr>
              <a:buSzPts val="1000"/>
              <a:buChar char="●"/>
              <a:defRPr sz="1000">
                <a:solidFill>
                  <a:srgbClr val="F7F6F2"/>
                </a:solidFill>
              </a:defRPr>
            </a:lvl7pPr>
            <a:lvl8pPr marL="3657600" lvl="7" indent="-292100">
              <a:spcBef>
                <a:spcPts val="0"/>
              </a:spcBef>
              <a:spcAft>
                <a:spcPts val="0"/>
              </a:spcAft>
              <a:buClr>
                <a:srgbClr val="F7F6F2"/>
              </a:buClr>
              <a:buSzPts val="1000"/>
              <a:buChar char="○"/>
              <a:defRPr sz="1000">
                <a:solidFill>
                  <a:srgbClr val="F7F6F2"/>
                </a:solidFill>
              </a:defRPr>
            </a:lvl8pPr>
            <a:lvl9pPr marL="4114800" lvl="8" indent="-292100">
              <a:spcBef>
                <a:spcPts val="0"/>
              </a:spcBef>
              <a:spcAft>
                <a:spcPts val="0"/>
              </a:spcAft>
              <a:buClr>
                <a:srgbClr val="F7F6F2"/>
              </a:buClr>
              <a:buSzPts val="1000"/>
              <a:buChar char="■"/>
              <a:defRPr sz="1000">
                <a:solidFill>
                  <a:srgbClr val="F7F6F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3"/>
        <p:cNvGrpSpPr/>
        <p:nvPr/>
      </p:nvGrpSpPr>
      <p:grpSpPr>
        <a:xfrm>
          <a:off x="0" y="0"/>
          <a:ext cx="0" cy="0"/>
          <a:chOff x="0" y="0"/>
          <a:chExt cx="0" cy="0"/>
        </a:xfrm>
      </p:grpSpPr>
      <p:sp>
        <p:nvSpPr>
          <p:cNvPr id="14" name="Google Shape;14;p3"/>
          <p:cNvSpPr/>
          <p:nvPr/>
        </p:nvSpPr>
        <p:spPr>
          <a:xfrm>
            <a:off x="0" y="0"/>
            <a:ext cx="9144000" cy="5143500"/>
          </a:xfrm>
          <a:prstGeom prst="rect">
            <a:avLst/>
          </a:prstGeom>
          <a:solidFill>
            <a:srgbClr val="F7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5" name="Google Shape;15;p3"/>
          <p:cNvPicPr preferRelativeResize="0"/>
          <p:nvPr/>
        </p:nvPicPr>
        <p:blipFill>
          <a:blip r:embed="rId2">
            <a:alphaModFix/>
          </a:blip>
          <a:stretch>
            <a:fillRect/>
          </a:stretch>
        </p:blipFill>
        <p:spPr>
          <a:xfrm>
            <a:off x="0" y="0"/>
            <a:ext cx="1673774" cy="941501"/>
          </a:xfrm>
          <a:prstGeom prst="rect">
            <a:avLst/>
          </a:prstGeom>
          <a:noFill/>
          <a:ln>
            <a:noFill/>
          </a:ln>
        </p:spPr>
      </p:pic>
      <p:sp>
        <p:nvSpPr>
          <p:cNvPr id="16" name="Google Shape;16;p3"/>
          <p:cNvSpPr txBox="1">
            <a:spLocks noGrp="1"/>
          </p:cNvSpPr>
          <p:nvPr>
            <p:ph type="title"/>
          </p:nvPr>
        </p:nvSpPr>
        <p:spPr>
          <a:xfrm>
            <a:off x="684500" y="1098100"/>
            <a:ext cx="3299400" cy="572400"/>
          </a:xfrm>
          <a:prstGeom prst="rect">
            <a:avLst/>
          </a:prstGeom>
        </p:spPr>
        <p:txBody>
          <a:bodyPr spcFirstLastPara="1" wrap="square" lIns="0" tIns="0" rIns="0" bIns="0" anchor="t" anchorCtr="0">
            <a:normAutofit/>
          </a:bodyPr>
          <a:lstStyle>
            <a:lvl1pPr lvl="0" rtl="0">
              <a:spcBef>
                <a:spcPts val="0"/>
              </a:spcBef>
              <a:spcAft>
                <a:spcPts val="0"/>
              </a:spcAft>
              <a:buClr>
                <a:srgbClr val="D88DCA"/>
              </a:buClr>
              <a:buSzPts val="3100"/>
              <a:buFont typeface="Georgia"/>
              <a:buNone/>
              <a:defRPr sz="3100">
                <a:solidFill>
                  <a:srgbClr val="D88DCA"/>
                </a:solidFill>
                <a:latin typeface="Georgia"/>
                <a:ea typeface="Georgia"/>
                <a:cs typeface="Georgia"/>
                <a:sym typeface="Georgia"/>
              </a:defRPr>
            </a:lvl1pPr>
            <a:lvl2pPr lvl="1"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2pPr>
            <a:lvl3pPr lvl="2"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3pPr>
            <a:lvl4pPr lvl="3"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4pPr>
            <a:lvl5pPr lvl="4"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5pPr>
            <a:lvl6pPr lvl="5"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6pPr>
            <a:lvl7pPr lvl="6"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7pPr>
            <a:lvl8pPr lvl="7"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8pPr>
            <a:lvl9pPr lvl="8" rtl="0">
              <a:spcBef>
                <a:spcPts val="0"/>
              </a:spcBef>
              <a:spcAft>
                <a:spcPts val="0"/>
              </a:spcAft>
              <a:buClr>
                <a:srgbClr val="D88DCA"/>
              </a:buClr>
              <a:buSzPts val="2800"/>
              <a:buFont typeface="Georgia"/>
              <a:buNone/>
              <a:defRPr>
                <a:solidFill>
                  <a:srgbClr val="D88DCA"/>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17"/>
        <p:cNvGrpSpPr/>
        <p:nvPr/>
      </p:nvGrpSpPr>
      <p:grpSpPr>
        <a:xfrm>
          <a:off x="0" y="0"/>
          <a:ext cx="0" cy="0"/>
          <a:chOff x="0" y="0"/>
          <a:chExt cx="0" cy="0"/>
        </a:xfrm>
      </p:grpSpPr>
      <p:sp>
        <p:nvSpPr>
          <p:cNvPr id="18" name="Google Shape;18;p4"/>
          <p:cNvSpPr/>
          <p:nvPr/>
        </p:nvSpPr>
        <p:spPr>
          <a:xfrm>
            <a:off x="0" y="0"/>
            <a:ext cx="9144000" cy="5143500"/>
          </a:xfrm>
          <a:prstGeom prst="rect">
            <a:avLst/>
          </a:prstGeom>
          <a:solidFill>
            <a:srgbClr val="F7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9" name="Google Shape;19;p4"/>
          <p:cNvPicPr preferRelativeResize="0"/>
          <p:nvPr/>
        </p:nvPicPr>
        <p:blipFill>
          <a:blip r:embed="rId2">
            <a:alphaModFix/>
          </a:blip>
          <a:stretch>
            <a:fillRect/>
          </a:stretch>
        </p:blipFill>
        <p:spPr>
          <a:xfrm>
            <a:off x="0" y="0"/>
            <a:ext cx="1673774" cy="941501"/>
          </a:xfrm>
          <a:prstGeom prst="rect">
            <a:avLst/>
          </a:prstGeom>
          <a:noFill/>
          <a:ln>
            <a:noFill/>
          </a:ln>
        </p:spPr>
      </p:pic>
      <p:sp>
        <p:nvSpPr>
          <p:cNvPr id="20" name="Google Shape;20;p4"/>
          <p:cNvSpPr txBox="1">
            <a:spLocks noGrp="1"/>
          </p:cNvSpPr>
          <p:nvPr>
            <p:ph type="title"/>
          </p:nvPr>
        </p:nvSpPr>
        <p:spPr>
          <a:xfrm>
            <a:off x="684500" y="1098100"/>
            <a:ext cx="3299400" cy="572400"/>
          </a:xfrm>
          <a:prstGeom prst="rect">
            <a:avLst/>
          </a:prstGeom>
        </p:spPr>
        <p:txBody>
          <a:bodyPr spcFirstLastPara="1" wrap="square" lIns="0" tIns="0" rIns="0" bIns="0" anchor="t" anchorCtr="0">
            <a:normAutofit/>
          </a:bodyPr>
          <a:lstStyle>
            <a:lvl1pPr lvl="0" rtl="0">
              <a:spcBef>
                <a:spcPts val="0"/>
              </a:spcBef>
              <a:spcAft>
                <a:spcPts val="0"/>
              </a:spcAft>
              <a:buClr>
                <a:srgbClr val="1D082A"/>
              </a:buClr>
              <a:buSzPts val="3100"/>
              <a:buFont typeface="Georgia"/>
              <a:buNone/>
              <a:defRPr sz="3100">
                <a:solidFill>
                  <a:srgbClr val="1D082A"/>
                </a:solidFill>
                <a:latin typeface="Georgia"/>
                <a:ea typeface="Georgia"/>
                <a:cs typeface="Georgia"/>
                <a:sym typeface="Georgia"/>
              </a:defRPr>
            </a:lvl1pPr>
            <a:lvl2pPr lvl="1"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2pPr>
            <a:lvl3pPr lvl="2"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3pPr>
            <a:lvl4pPr lvl="3"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4pPr>
            <a:lvl5pPr lvl="4"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5pPr>
            <a:lvl6pPr lvl="5"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6pPr>
            <a:lvl7pPr lvl="6"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7pPr>
            <a:lvl8pPr lvl="7"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8pPr>
            <a:lvl9pPr lvl="8"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1 1">
  <p:cSld name="CUSTOM_1_1">
    <p:spTree>
      <p:nvGrpSpPr>
        <p:cNvPr id="1" name="Shape 21"/>
        <p:cNvGrpSpPr/>
        <p:nvPr/>
      </p:nvGrpSpPr>
      <p:grpSpPr>
        <a:xfrm>
          <a:off x="0" y="0"/>
          <a:ext cx="0" cy="0"/>
          <a:chOff x="0" y="0"/>
          <a:chExt cx="0" cy="0"/>
        </a:xfrm>
      </p:grpSpPr>
      <p:sp>
        <p:nvSpPr>
          <p:cNvPr id="22" name="Google Shape;22;p5"/>
          <p:cNvSpPr/>
          <p:nvPr/>
        </p:nvSpPr>
        <p:spPr>
          <a:xfrm>
            <a:off x="0" y="0"/>
            <a:ext cx="9181800" cy="5143500"/>
          </a:xfrm>
          <a:prstGeom prst="rect">
            <a:avLst/>
          </a:prstGeom>
          <a:solidFill>
            <a:srgbClr val="1D0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3" name="Google Shape;23;p5"/>
          <p:cNvPicPr preferRelativeResize="0"/>
          <p:nvPr/>
        </p:nvPicPr>
        <p:blipFill>
          <a:blip r:embed="rId2">
            <a:alphaModFix/>
          </a:blip>
          <a:stretch>
            <a:fillRect/>
          </a:stretch>
        </p:blipFill>
        <p:spPr>
          <a:xfrm>
            <a:off x="0" y="0"/>
            <a:ext cx="1673774" cy="941501"/>
          </a:xfrm>
          <a:prstGeom prst="rect">
            <a:avLst/>
          </a:prstGeom>
          <a:noFill/>
          <a:ln>
            <a:noFill/>
          </a:ln>
        </p:spPr>
      </p:pic>
      <p:sp>
        <p:nvSpPr>
          <p:cNvPr id="24" name="Google Shape;24;p5"/>
          <p:cNvSpPr txBox="1">
            <a:spLocks noGrp="1"/>
          </p:cNvSpPr>
          <p:nvPr>
            <p:ph type="title"/>
          </p:nvPr>
        </p:nvSpPr>
        <p:spPr>
          <a:xfrm>
            <a:off x="684500" y="1098100"/>
            <a:ext cx="3299400" cy="572400"/>
          </a:xfrm>
          <a:prstGeom prst="rect">
            <a:avLst/>
          </a:prstGeom>
        </p:spPr>
        <p:txBody>
          <a:bodyPr spcFirstLastPara="1" wrap="square" lIns="0" tIns="0" rIns="0" bIns="0" anchor="t" anchorCtr="0">
            <a:normAutofit/>
          </a:bodyPr>
          <a:lstStyle>
            <a:lvl1pPr lvl="0" rtl="0">
              <a:spcBef>
                <a:spcPts val="0"/>
              </a:spcBef>
              <a:spcAft>
                <a:spcPts val="0"/>
              </a:spcAft>
              <a:buClr>
                <a:srgbClr val="F7F6F2"/>
              </a:buClr>
              <a:buSzPts val="3100"/>
              <a:buFont typeface="Georgia"/>
              <a:buNone/>
              <a:defRPr sz="3100">
                <a:solidFill>
                  <a:srgbClr val="F7F6F2"/>
                </a:solidFill>
                <a:latin typeface="Georgia"/>
                <a:ea typeface="Georgia"/>
                <a:cs typeface="Georgia"/>
                <a:sym typeface="Georgia"/>
              </a:defRPr>
            </a:lvl1pPr>
            <a:lvl2pPr lvl="1"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2pPr>
            <a:lvl3pPr lvl="2"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3pPr>
            <a:lvl4pPr lvl="3"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4pPr>
            <a:lvl5pPr lvl="4"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5pPr>
            <a:lvl6pPr lvl="5"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6pPr>
            <a:lvl7pPr lvl="6"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7pPr>
            <a:lvl8pPr lvl="7"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8pPr>
            <a:lvl9pPr lvl="8" rtl="0">
              <a:spcBef>
                <a:spcPts val="0"/>
              </a:spcBef>
              <a:spcAft>
                <a:spcPts val="0"/>
              </a:spcAft>
              <a:buClr>
                <a:srgbClr val="1D082A"/>
              </a:buClr>
              <a:buSzPts val="2800"/>
              <a:buFont typeface="Georgia"/>
              <a:buNone/>
              <a:defRPr>
                <a:solidFill>
                  <a:srgbClr val="1D082A"/>
                </a:solidFill>
                <a:latin typeface="Georgia"/>
                <a:ea typeface="Georgia"/>
                <a:cs typeface="Georgia"/>
                <a:sym typeface="Georgia"/>
              </a:defRPr>
            </a:lvl9pPr>
          </a:lstStyle>
          <a:p>
            <a:endParaRPr/>
          </a:p>
        </p:txBody>
      </p:sp>
      <p:pic>
        <p:nvPicPr>
          <p:cNvPr id="25" name="Google Shape;25;p5"/>
          <p:cNvPicPr preferRelativeResize="0"/>
          <p:nvPr/>
        </p:nvPicPr>
        <p:blipFill rotWithShape="1">
          <a:blip r:embed="rId3">
            <a:alphaModFix/>
          </a:blip>
          <a:srcRect/>
          <a:stretch/>
        </p:blipFill>
        <p:spPr>
          <a:xfrm>
            <a:off x="0" y="0"/>
            <a:ext cx="1673774" cy="9415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dirty="0"/>
          </a:p>
        </p:txBody>
      </p:sp>
      <p:sp>
        <p:nvSpPr>
          <p:cNvPr id="45" name="Google Shape;45;p10"/>
          <p:cNvSpPr txBox="1"/>
          <p:nvPr/>
        </p:nvSpPr>
        <p:spPr>
          <a:xfrm>
            <a:off x="444925" y="4553275"/>
            <a:ext cx="3000000" cy="3849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GB" sz="1300" dirty="0">
                <a:solidFill>
                  <a:srgbClr val="D88DCA"/>
                </a:solidFill>
                <a:latin typeface="Georgia"/>
                <a:ea typeface="Georgia"/>
                <a:cs typeface="Georgia"/>
                <a:sym typeface="Georgia"/>
              </a:rPr>
              <a:t>Lunch and Learn Series</a:t>
            </a:r>
            <a:endParaRPr dirty="0"/>
          </a:p>
        </p:txBody>
      </p:sp>
    </p:spTree>
  </p:cSld>
  <p:clrMapOvr>
    <a:masterClrMapping/>
  </p:clrMapOvr>
  <p:extLst>
    <p:ext uri="{DCECCB84-F9BA-43D5-87BE-67443E8EF086}">
      <p15:sldGuideLst xmlns:p15="http://schemas.microsoft.com/office/powerpoint/2012/main">
        <p15:guide id="1" orient="horz" pos="3031">
          <p15:clr>
            <a:srgbClr val="FA7B17"/>
          </p15:clr>
        </p15:guide>
        <p15:guide id="2" pos="340">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7F6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09025" y="1064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64" name="Google Shape;64;p13"/>
          <p:cNvSpPr txBox="1"/>
          <p:nvPr/>
        </p:nvSpPr>
        <p:spPr>
          <a:xfrm>
            <a:off x="1056125" y="1389300"/>
            <a:ext cx="6401100" cy="954107"/>
          </a:xfrm>
          <a:prstGeom prst="rect">
            <a:avLst/>
          </a:prstGeom>
          <a:noFill/>
          <a:ln>
            <a:noFill/>
          </a:ln>
        </p:spPr>
        <p:txBody>
          <a:bodyPr spcFirstLastPara="1" wrap="square" lIns="0" tIns="0" rIns="90000" bIns="0" anchor="t" anchorCtr="0">
            <a:spAutoFit/>
          </a:bodyPr>
          <a:lstStyle/>
          <a:p>
            <a:pPr marL="0" lvl="0" indent="0" algn="l" rtl="0">
              <a:spcBef>
                <a:spcPts val="0"/>
              </a:spcBef>
              <a:spcAft>
                <a:spcPts val="0"/>
              </a:spcAft>
              <a:buNone/>
            </a:pPr>
            <a:r>
              <a:rPr lang="en-GB" sz="3100" dirty="0">
                <a:solidFill>
                  <a:srgbClr val="F7F6F2"/>
                </a:solidFill>
                <a:latin typeface="Georgia"/>
                <a:ea typeface="Georgia"/>
                <a:cs typeface="Georgia"/>
                <a:sym typeface="Georgia"/>
              </a:rPr>
              <a:t>Building &amp; Developing your INED Portfolio</a:t>
            </a:r>
            <a:endParaRPr sz="3100" dirty="0">
              <a:solidFill>
                <a:srgbClr val="F7F6F2"/>
              </a:solidFill>
              <a:latin typeface="Georgia"/>
              <a:ea typeface="Georgia"/>
              <a:cs typeface="Georgia"/>
              <a:sym typeface="Georgia"/>
            </a:endParaRPr>
          </a:p>
        </p:txBody>
      </p:sp>
      <p:sp>
        <p:nvSpPr>
          <p:cNvPr id="65" name="Google Shape;65;p13"/>
          <p:cNvSpPr txBox="1"/>
          <p:nvPr/>
        </p:nvSpPr>
        <p:spPr>
          <a:xfrm>
            <a:off x="1056136" y="2646900"/>
            <a:ext cx="3651600" cy="288541"/>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None/>
            </a:pPr>
            <a:r>
              <a:rPr lang="en-GB" sz="1500" b="1" dirty="0">
                <a:solidFill>
                  <a:srgbClr val="D88DCA"/>
                </a:solidFill>
              </a:rPr>
              <a:t>Ellen Roche - PwC</a:t>
            </a:r>
            <a:endParaRPr sz="1600" b="1" dirty="0">
              <a:solidFill>
                <a:srgbClr val="006EB8"/>
              </a:solidFill>
            </a:endParaRPr>
          </a:p>
        </p:txBody>
      </p:sp>
      <p:pic>
        <p:nvPicPr>
          <p:cNvPr id="66" name="Google Shape;66;p13"/>
          <p:cNvPicPr preferRelativeResize="0"/>
          <p:nvPr/>
        </p:nvPicPr>
        <p:blipFill>
          <a:blip r:embed="rId4">
            <a:alphaModFix/>
          </a:blip>
          <a:stretch>
            <a:fillRect/>
          </a:stretch>
        </p:blipFill>
        <p:spPr>
          <a:xfrm>
            <a:off x="0" y="-28354"/>
            <a:ext cx="2549100" cy="1433874"/>
          </a:xfrm>
          <a:prstGeom prst="rect">
            <a:avLst/>
          </a:prstGeom>
          <a:noFill/>
          <a:ln>
            <a:noFill/>
          </a:ln>
        </p:spPr>
      </p:pic>
      <p:sp>
        <p:nvSpPr>
          <p:cNvPr id="67" name="Google Shape;67;p13"/>
          <p:cNvSpPr txBox="1"/>
          <p:nvPr/>
        </p:nvSpPr>
        <p:spPr>
          <a:xfrm>
            <a:off x="1056136" y="4399050"/>
            <a:ext cx="3651600" cy="461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500" dirty="0">
                <a:solidFill>
                  <a:srgbClr val="D88DCA"/>
                </a:solidFill>
                <a:latin typeface="Georgia"/>
                <a:ea typeface="Georgia"/>
                <a:cs typeface="Georgia"/>
                <a:sym typeface="Georgia"/>
              </a:rPr>
              <a:t>Lunch &amp; Learn</a:t>
            </a:r>
            <a:endParaRPr sz="1600" dirty="0">
              <a:solidFill>
                <a:srgbClr val="006EB8"/>
              </a:solidFill>
              <a:latin typeface="Georgia"/>
              <a:ea typeface="Georgia"/>
              <a:cs typeface="Georgia"/>
              <a:sym typeface="Georgia"/>
            </a:endParaRPr>
          </a:p>
          <a:p>
            <a:pPr marL="0" lvl="0" indent="0" algn="l" rtl="0">
              <a:spcBef>
                <a:spcPts val="0"/>
              </a:spcBef>
              <a:spcAft>
                <a:spcPts val="0"/>
              </a:spcAft>
              <a:buNone/>
            </a:pPr>
            <a:endParaRPr sz="1500" dirty="0">
              <a:solidFill>
                <a:srgbClr val="D88DCA"/>
              </a:solidFill>
              <a:latin typeface="Georgia"/>
              <a:ea typeface="Georgia"/>
              <a:cs typeface="Georgia"/>
              <a:sym typeface="Georgia"/>
            </a:endParaRPr>
          </a:p>
        </p:txBody>
      </p:sp>
      <p:sp>
        <p:nvSpPr>
          <p:cNvPr id="68" name="Google Shape;6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Shape 113"/>
        <p:cNvGrpSpPr/>
        <p:nvPr/>
      </p:nvGrpSpPr>
      <p:grpSpPr>
        <a:xfrm>
          <a:off x="0" y="0"/>
          <a:ext cx="0" cy="0"/>
          <a:chOff x="0" y="0"/>
          <a:chExt cx="0" cy="0"/>
        </a:xfrm>
      </p:grpSpPr>
      <p:sp>
        <p:nvSpPr>
          <p:cNvPr id="114" name="Google Shape;114;p18"/>
          <p:cNvSpPr txBox="1"/>
          <p:nvPr/>
        </p:nvSpPr>
        <p:spPr>
          <a:xfrm>
            <a:off x="684505" y="1873363"/>
            <a:ext cx="3324300" cy="292387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kumimoji="0" lang="en-GB" sz="1200" b="0" i="0" u="none" strike="noStrike" kern="0" cap="none" spc="0" normalizeH="0" baseline="0" noProof="0" dirty="0">
                <a:ln>
                  <a:noFill/>
                </a:ln>
                <a:solidFill>
                  <a:srgbClr val="1D082A"/>
                </a:solidFill>
                <a:effectLst/>
                <a:uLnTx/>
                <a:uFillTx/>
                <a:latin typeface="Arial"/>
                <a:cs typeface="Arial"/>
                <a:sym typeface="Arial"/>
              </a:rPr>
              <a:t>I want to be on the board of a </a:t>
            </a:r>
            <a:r>
              <a:rPr lang="en-GB" sz="1200" dirty="0">
                <a:solidFill>
                  <a:srgbClr val="1D082A"/>
                </a:solidFill>
              </a:rPr>
              <a:t>plc – for you it might be a start-up – something very different </a:t>
            </a:r>
            <a:r>
              <a:rPr lang="en-GB" sz="1200" dirty="0" err="1">
                <a:solidFill>
                  <a:srgbClr val="1D082A"/>
                </a:solidFill>
              </a:rPr>
              <a:t>i</a:t>
            </a:r>
            <a:r>
              <a:rPr kumimoji="0" lang="en-GB" sz="1200" b="0" i="0" u="none" strike="noStrike" kern="0" cap="none" spc="0" normalizeH="0" baseline="0" noProof="0" dirty="0">
                <a:ln>
                  <a:noFill/>
                </a:ln>
                <a:solidFill>
                  <a:srgbClr val="1D082A"/>
                </a:solidFill>
                <a:effectLst/>
                <a:uLnTx/>
                <a:uFillTx/>
                <a:latin typeface="Arial"/>
                <a:cs typeface="Arial"/>
                <a:sym typeface="Arial"/>
              </a:rPr>
              <a:t>n terms of sector or scale of business – Watch the listings at plc’s, watch who’s coming on and off boards, reach out strategically – tell people about your ambitions and what you want to achieve – there will be crossroads moments along the way, so to guide your decision making, have a destination in mind when you start out!</a:t>
            </a:r>
          </a:p>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lang="en-GB" sz="1200" dirty="0">
                <a:solidFill>
                  <a:srgbClr val="1D082A"/>
                </a:solidFill>
              </a:rPr>
              <a:t>Be prepared for the mismatch !</a:t>
            </a:r>
          </a:p>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endParaRPr kumimoji="0" sz="1200" b="0" i="0" u="none" strike="noStrike" kern="0" cap="none" spc="0" normalizeH="0" baseline="0" noProof="0" dirty="0">
              <a:ln>
                <a:noFill/>
              </a:ln>
              <a:solidFill>
                <a:srgbClr val="1D082A"/>
              </a:solidFill>
              <a:effectLst/>
              <a:uLnTx/>
              <a:uFillTx/>
              <a:latin typeface="Arial"/>
              <a:cs typeface="Arial"/>
              <a:sym typeface="Arial"/>
            </a:endParaRPr>
          </a:p>
        </p:txBody>
      </p:sp>
      <p:sp>
        <p:nvSpPr>
          <p:cNvPr id="115" name="Google Shape;115;p18"/>
          <p:cNvSpPr txBox="1">
            <a:spLocks noGrp="1"/>
          </p:cNvSpPr>
          <p:nvPr>
            <p:ph type="title"/>
          </p:nvPr>
        </p:nvSpPr>
        <p:spPr>
          <a:xfrm>
            <a:off x="684500" y="1098099"/>
            <a:ext cx="3299400" cy="877499"/>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IE" dirty="0"/>
              <a:t>Be ambitious and tell people    </a:t>
            </a:r>
            <a:endParaRPr dirty="0"/>
          </a:p>
        </p:txBody>
      </p:sp>
      <p:pic>
        <p:nvPicPr>
          <p:cNvPr id="116" name="Google Shape;116;p18"/>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17" name="Google Shape;117;p18"/>
          <p:cNvGrpSpPr/>
          <p:nvPr/>
        </p:nvGrpSpPr>
        <p:grpSpPr>
          <a:xfrm>
            <a:off x="-50" y="4605450"/>
            <a:ext cx="563700" cy="338700"/>
            <a:chOff x="-50" y="4605450"/>
            <a:chExt cx="563700" cy="338700"/>
          </a:xfrm>
        </p:grpSpPr>
        <p:sp>
          <p:nvSpPr>
            <p:cNvPr id="118" name="Google Shape;118;p18"/>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Google Shape;119;p18"/>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7F6F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000" b="0" i="0" u="none" strike="noStrike" kern="0" cap="none" spc="0" normalizeH="0" baseline="0" noProof="0" dirty="0">
                <a:ln>
                  <a:noFill/>
                </a:ln>
                <a:solidFill>
                  <a:srgbClr val="F7F6F2"/>
                </a:solidFill>
                <a:effectLst/>
                <a:uLnTx/>
                <a:uFillTx/>
                <a:latin typeface="Arial"/>
                <a:cs typeface="Arial"/>
                <a:sym typeface="Arial"/>
              </a:endParaRPr>
            </a:p>
          </p:txBody>
        </p:sp>
      </p:grpSp>
    </p:spTree>
    <p:extLst>
      <p:ext uri="{BB962C8B-B14F-4D97-AF65-F5344CB8AC3E}">
        <p14:creationId xmlns:p14="http://schemas.microsoft.com/office/powerpoint/2010/main" val="149868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Shape 113"/>
        <p:cNvGrpSpPr/>
        <p:nvPr/>
      </p:nvGrpSpPr>
      <p:grpSpPr>
        <a:xfrm>
          <a:off x="0" y="0"/>
          <a:ext cx="0" cy="0"/>
          <a:chOff x="0" y="0"/>
          <a:chExt cx="0" cy="0"/>
        </a:xfrm>
      </p:grpSpPr>
      <p:sp>
        <p:nvSpPr>
          <p:cNvPr id="114" name="Google Shape;114;p18"/>
          <p:cNvSpPr txBox="1"/>
          <p:nvPr/>
        </p:nvSpPr>
        <p:spPr>
          <a:xfrm>
            <a:off x="684505" y="1873363"/>
            <a:ext cx="3324300" cy="117981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kumimoji="0" lang="en-GB" sz="1200" b="0" i="0" u="none" strike="noStrike" kern="0" cap="none" spc="0" normalizeH="0" baseline="0" noProof="0" dirty="0">
                <a:ln>
                  <a:noFill/>
                </a:ln>
                <a:solidFill>
                  <a:srgbClr val="1D082A"/>
                </a:solidFill>
                <a:effectLst/>
                <a:uLnTx/>
                <a:uFillTx/>
                <a:latin typeface="Arial"/>
                <a:cs typeface="Arial"/>
                <a:sym typeface="Arial"/>
              </a:rPr>
              <a:t>Consider building a cross-sectoral portfolio – not-for-profit, State companies, plc’s, privately held businesses, family businesses </a:t>
            </a:r>
          </a:p>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endParaRPr lang="en-GB" sz="1200" dirty="0">
              <a:solidFill>
                <a:srgbClr val="1D082A"/>
              </a:solidFill>
            </a:endParaRPr>
          </a:p>
        </p:txBody>
      </p:sp>
      <p:sp>
        <p:nvSpPr>
          <p:cNvPr id="115" name="Google Shape;115;p18"/>
          <p:cNvSpPr txBox="1">
            <a:spLocks noGrp="1"/>
          </p:cNvSpPr>
          <p:nvPr>
            <p:ph type="title"/>
          </p:nvPr>
        </p:nvSpPr>
        <p:spPr>
          <a:xfrm>
            <a:off x="684500" y="1098099"/>
            <a:ext cx="3299400" cy="877499"/>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IE" dirty="0"/>
              <a:t>Diversity      </a:t>
            </a:r>
            <a:endParaRPr dirty="0"/>
          </a:p>
        </p:txBody>
      </p:sp>
      <p:pic>
        <p:nvPicPr>
          <p:cNvPr id="116" name="Google Shape;116;p18"/>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17" name="Google Shape;117;p18"/>
          <p:cNvGrpSpPr/>
          <p:nvPr/>
        </p:nvGrpSpPr>
        <p:grpSpPr>
          <a:xfrm>
            <a:off x="-50" y="4605450"/>
            <a:ext cx="563700" cy="338700"/>
            <a:chOff x="-50" y="4605450"/>
            <a:chExt cx="563700" cy="338700"/>
          </a:xfrm>
        </p:grpSpPr>
        <p:sp>
          <p:nvSpPr>
            <p:cNvPr id="118" name="Google Shape;118;p18"/>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Google Shape;119;p18"/>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7F6F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000" b="0" i="0" u="none" strike="noStrike" kern="0" cap="none" spc="0" normalizeH="0" baseline="0" noProof="0" dirty="0">
                <a:ln>
                  <a:noFill/>
                </a:ln>
                <a:solidFill>
                  <a:srgbClr val="F7F6F2"/>
                </a:solidFill>
                <a:effectLst/>
                <a:uLnTx/>
                <a:uFillTx/>
                <a:latin typeface="Arial"/>
                <a:cs typeface="Arial"/>
                <a:sym typeface="Arial"/>
              </a:endParaRPr>
            </a:p>
          </p:txBody>
        </p:sp>
      </p:grpSp>
    </p:spTree>
    <p:extLst>
      <p:ext uri="{BB962C8B-B14F-4D97-AF65-F5344CB8AC3E}">
        <p14:creationId xmlns:p14="http://schemas.microsoft.com/office/powerpoint/2010/main" val="125727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D082A"/>
        </a:solidFill>
        <a:effectLst/>
      </p:bgPr>
    </p:bg>
    <p:spTree>
      <p:nvGrpSpPr>
        <p:cNvPr id="1" name="Shape 72"/>
        <p:cNvGrpSpPr/>
        <p:nvPr/>
      </p:nvGrpSpPr>
      <p:grpSpPr>
        <a:xfrm>
          <a:off x="0" y="0"/>
          <a:ext cx="0" cy="0"/>
          <a:chOff x="0" y="0"/>
          <a:chExt cx="0" cy="0"/>
        </a:xfrm>
      </p:grpSpPr>
      <p:sp>
        <p:nvSpPr>
          <p:cNvPr id="73" name="Google Shape;73;p14"/>
          <p:cNvSpPr txBox="1"/>
          <p:nvPr/>
        </p:nvSpPr>
        <p:spPr>
          <a:xfrm>
            <a:off x="684500" y="2285550"/>
            <a:ext cx="3299400" cy="572400"/>
          </a:xfrm>
          <a:prstGeom prst="rect">
            <a:avLst/>
          </a:prstGeom>
          <a:noFill/>
          <a:ln>
            <a:noFill/>
          </a:ln>
        </p:spPr>
        <p:txBody>
          <a:bodyPr spcFirstLastPara="1" wrap="square" lIns="0" tIns="0" rIns="0" bIns="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100" b="0" i="0" u="none" strike="noStrike" kern="0" cap="none" spc="0" normalizeH="0" baseline="0" noProof="0" dirty="0">
                <a:ln>
                  <a:noFill/>
                </a:ln>
                <a:solidFill>
                  <a:srgbClr val="D88DCA"/>
                </a:solidFill>
                <a:effectLst/>
                <a:uLnTx/>
                <a:uFillTx/>
                <a:latin typeface="Georgia"/>
                <a:ea typeface="Georgia"/>
                <a:cs typeface="Georgia"/>
                <a:sym typeface="Georgia"/>
              </a:rPr>
              <a:t>Getting started </a:t>
            </a:r>
            <a:endParaRPr kumimoji="0" sz="3100" b="0" i="0" u="none" strike="noStrike" kern="0" cap="none" spc="0" normalizeH="0" baseline="0" noProof="0" dirty="0">
              <a:ln>
                <a:noFill/>
              </a:ln>
              <a:solidFill>
                <a:srgbClr val="D88DCA"/>
              </a:solidFill>
              <a:effectLst/>
              <a:uLnTx/>
              <a:uFillTx/>
              <a:latin typeface="Georgia"/>
              <a:ea typeface="Georgia"/>
              <a:cs typeface="Georgia"/>
              <a:sym typeface="Georgia"/>
            </a:endParaRPr>
          </a:p>
        </p:txBody>
      </p:sp>
      <p:pic>
        <p:nvPicPr>
          <p:cNvPr id="74" name="Google Shape;74;p14"/>
          <p:cNvPicPr preferRelativeResize="0"/>
          <p:nvPr/>
        </p:nvPicPr>
        <p:blipFill rotWithShape="1">
          <a:blip r:embed="rId3">
            <a:alphaModFix/>
          </a:blip>
          <a:srcRect/>
          <a:stretch/>
        </p:blipFill>
        <p:spPr>
          <a:xfrm>
            <a:off x="0" y="0"/>
            <a:ext cx="1673774" cy="941501"/>
          </a:xfrm>
          <a:prstGeom prst="rect">
            <a:avLst/>
          </a:prstGeom>
          <a:noFill/>
          <a:ln>
            <a:noFill/>
          </a:ln>
        </p:spPr>
      </p:pic>
      <p:pic>
        <p:nvPicPr>
          <p:cNvPr id="75" name="Google Shape;75;p14"/>
          <p:cNvPicPr preferRelativeResize="0"/>
          <p:nvPr/>
        </p:nvPicPr>
        <p:blipFill rotWithShape="1">
          <a:blip r:embed="rId4">
            <a:alphaModFix/>
          </a:blip>
          <a:srcRect l="74995" r="11549"/>
          <a:stretch/>
        </p:blipFill>
        <p:spPr>
          <a:xfrm>
            <a:off x="7913675" y="0"/>
            <a:ext cx="1230326" cy="5143500"/>
          </a:xfrm>
          <a:prstGeom prst="rect">
            <a:avLst/>
          </a:prstGeom>
          <a:noFill/>
          <a:ln>
            <a:noFill/>
          </a:ln>
        </p:spPr>
      </p:pic>
    </p:spTree>
    <p:extLst>
      <p:ext uri="{BB962C8B-B14F-4D97-AF65-F5344CB8AC3E}">
        <p14:creationId xmlns:p14="http://schemas.microsoft.com/office/powerpoint/2010/main" val="4199659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Shape 113"/>
        <p:cNvGrpSpPr/>
        <p:nvPr/>
      </p:nvGrpSpPr>
      <p:grpSpPr>
        <a:xfrm>
          <a:off x="0" y="0"/>
          <a:ext cx="0" cy="0"/>
          <a:chOff x="0" y="0"/>
          <a:chExt cx="0" cy="0"/>
        </a:xfrm>
      </p:grpSpPr>
      <p:sp>
        <p:nvSpPr>
          <p:cNvPr id="114" name="Google Shape;114;p18"/>
          <p:cNvSpPr txBox="1"/>
          <p:nvPr/>
        </p:nvSpPr>
        <p:spPr>
          <a:xfrm>
            <a:off x="684505" y="1873363"/>
            <a:ext cx="3324300" cy="223138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kumimoji="0" lang="en-IE" sz="1200" b="0" i="0" u="none" strike="noStrike" kern="0" cap="none" spc="0" normalizeH="0" baseline="0" noProof="0" dirty="0">
                <a:ln>
                  <a:noFill/>
                </a:ln>
                <a:solidFill>
                  <a:srgbClr val="1D082A"/>
                </a:solidFill>
                <a:effectLst/>
                <a:uLnTx/>
                <a:uFillTx/>
                <a:latin typeface="Arial"/>
                <a:cs typeface="Arial"/>
                <a:sym typeface="Arial"/>
              </a:rPr>
              <a:t>Being an INED requires good self-awareness </a:t>
            </a:r>
          </a:p>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kumimoji="0" lang="en-IE" sz="1200" b="0" i="0" u="none" strike="noStrike" kern="0" cap="none" spc="0" normalizeH="0" baseline="0" noProof="0" dirty="0">
                <a:ln>
                  <a:noFill/>
                </a:ln>
                <a:solidFill>
                  <a:srgbClr val="1D082A"/>
                </a:solidFill>
                <a:effectLst/>
                <a:uLnTx/>
                <a:uFillTx/>
                <a:latin typeface="Arial"/>
                <a:cs typeface="Arial"/>
                <a:sym typeface="Arial"/>
              </a:rPr>
              <a:t>Invest in your own development professional and personal – stay on top of best practices there can be legislative changes </a:t>
            </a:r>
          </a:p>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lang="en-IE" sz="1200" dirty="0">
                <a:solidFill>
                  <a:srgbClr val="1D082A"/>
                </a:solidFill>
              </a:rPr>
              <a:t>Shape your proposition – its about the contribution you can make that algins with the organisation’s strategy and needs as well as your ambitions </a:t>
            </a:r>
            <a:endParaRPr kumimoji="0" sz="1200" b="0" i="0" u="none" strike="noStrike" kern="0" cap="none" spc="0" normalizeH="0" baseline="0" noProof="0" dirty="0">
              <a:ln>
                <a:noFill/>
              </a:ln>
              <a:solidFill>
                <a:srgbClr val="1D082A"/>
              </a:solidFill>
              <a:effectLst/>
              <a:uLnTx/>
              <a:uFillTx/>
              <a:latin typeface="Arial"/>
              <a:cs typeface="Arial"/>
              <a:sym typeface="Arial"/>
            </a:endParaRPr>
          </a:p>
        </p:txBody>
      </p:sp>
      <p:sp>
        <p:nvSpPr>
          <p:cNvPr id="115" name="Google Shape;115;p18"/>
          <p:cNvSpPr txBox="1">
            <a:spLocks noGrp="1"/>
          </p:cNvSpPr>
          <p:nvPr>
            <p:ph type="title"/>
          </p:nvPr>
        </p:nvSpPr>
        <p:spPr>
          <a:xfrm>
            <a:off x="684500" y="1098099"/>
            <a:ext cx="3299400" cy="877499"/>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IE" dirty="0"/>
              <a:t>Consider what you have to offer    </a:t>
            </a:r>
            <a:endParaRPr dirty="0"/>
          </a:p>
        </p:txBody>
      </p:sp>
      <p:pic>
        <p:nvPicPr>
          <p:cNvPr id="116" name="Google Shape;116;p18"/>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17" name="Google Shape;117;p18"/>
          <p:cNvGrpSpPr/>
          <p:nvPr/>
        </p:nvGrpSpPr>
        <p:grpSpPr>
          <a:xfrm>
            <a:off x="-50" y="4605450"/>
            <a:ext cx="563700" cy="338700"/>
            <a:chOff x="-50" y="4605450"/>
            <a:chExt cx="563700" cy="338700"/>
          </a:xfrm>
        </p:grpSpPr>
        <p:sp>
          <p:nvSpPr>
            <p:cNvPr id="118" name="Google Shape;118;p18"/>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Google Shape;119;p18"/>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7F6F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000" b="0" i="0" u="none" strike="noStrike" kern="0" cap="none" spc="0" normalizeH="0" baseline="0" noProof="0" dirty="0">
                <a:ln>
                  <a:noFill/>
                </a:ln>
                <a:solidFill>
                  <a:srgbClr val="F7F6F2"/>
                </a:solidFill>
                <a:effectLst/>
                <a:uLnTx/>
                <a:uFillTx/>
                <a:latin typeface="Arial"/>
                <a:cs typeface="Arial"/>
                <a:sym typeface="Arial"/>
              </a:endParaRPr>
            </a:p>
          </p:txBody>
        </p:sp>
      </p:grpSp>
    </p:spTree>
    <p:extLst>
      <p:ext uri="{BB962C8B-B14F-4D97-AF65-F5344CB8AC3E}">
        <p14:creationId xmlns:p14="http://schemas.microsoft.com/office/powerpoint/2010/main" val="2307722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Shape 113"/>
        <p:cNvGrpSpPr/>
        <p:nvPr/>
      </p:nvGrpSpPr>
      <p:grpSpPr>
        <a:xfrm>
          <a:off x="0" y="0"/>
          <a:ext cx="0" cy="0"/>
          <a:chOff x="0" y="0"/>
          <a:chExt cx="0" cy="0"/>
        </a:xfrm>
      </p:grpSpPr>
      <p:sp>
        <p:nvSpPr>
          <p:cNvPr id="114" name="Google Shape;114;p18"/>
          <p:cNvSpPr txBox="1"/>
          <p:nvPr/>
        </p:nvSpPr>
        <p:spPr>
          <a:xfrm>
            <a:off x="684505" y="1873363"/>
            <a:ext cx="3324300" cy="24622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kumimoji="0" lang="en-IE" sz="1200" b="0" i="0" u="none" strike="noStrike" kern="0" cap="none" spc="0" normalizeH="0" baseline="0" noProof="0" dirty="0">
                <a:ln>
                  <a:noFill/>
                </a:ln>
                <a:solidFill>
                  <a:srgbClr val="1D082A"/>
                </a:solidFill>
                <a:effectLst/>
                <a:uLnTx/>
                <a:uFillTx/>
                <a:latin typeface="Arial"/>
                <a:cs typeface="Arial"/>
                <a:sym typeface="Arial"/>
              </a:rPr>
              <a:t>If you’ve been a CEO its much easier, you don’t have to explain so much when you have public recognition </a:t>
            </a:r>
          </a:p>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lang="en-IE" sz="1200" dirty="0">
                <a:solidFill>
                  <a:srgbClr val="1D082A"/>
                </a:solidFill>
              </a:rPr>
              <a:t>Use intermediaries – agencies, IoD, CGI, State Boards.ie – in Ireland</a:t>
            </a:r>
          </a:p>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lang="en-IE" sz="1200" dirty="0">
                <a:solidFill>
                  <a:srgbClr val="1D082A"/>
                </a:solidFill>
              </a:rPr>
              <a:t>How do you know when the opportunities arise…Talk to Board members that you know to shape your proposition and to put yourself “out there” – Subtle – not over exposing yourself  </a:t>
            </a:r>
          </a:p>
        </p:txBody>
      </p:sp>
      <p:sp>
        <p:nvSpPr>
          <p:cNvPr id="115" name="Google Shape;115;p18"/>
          <p:cNvSpPr txBox="1">
            <a:spLocks noGrp="1"/>
          </p:cNvSpPr>
          <p:nvPr>
            <p:ph type="title"/>
          </p:nvPr>
        </p:nvSpPr>
        <p:spPr>
          <a:xfrm>
            <a:off x="684500" y="1098099"/>
            <a:ext cx="3299400" cy="775263"/>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IE" dirty="0"/>
              <a:t>Talk to people -brand recognition </a:t>
            </a:r>
            <a:endParaRPr dirty="0"/>
          </a:p>
        </p:txBody>
      </p:sp>
      <p:pic>
        <p:nvPicPr>
          <p:cNvPr id="116" name="Google Shape;116;p18"/>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17" name="Google Shape;117;p18"/>
          <p:cNvGrpSpPr/>
          <p:nvPr/>
        </p:nvGrpSpPr>
        <p:grpSpPr>
          <a:xfrm>
            <a:off x="-50" y="4605450"/>
            <a:ext cx="563700" cy="338700"/>
            <a:chOff x="-50" y="4605450"/>
            <a:chExt cx="563700" cy="338700"/>
          </a:xfrm>
        </p:grpSpPr>
        <p:sp>
          <p:nvSpPr>
            <p:cNvPr id="118" name="Google Shape;118;p18"/>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Google Shape;119;p18"/>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7F6F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000" b="0" i="0" u="none" strike="noStrike" kern="0" cap="none" spc="0" normalizeH="0" baseline="0" noProof="0" dirty="0">
                <a:ln>
                  <a:noFill/>
                </a:ln>
                <a:solidFill>
                  <a:srgbClr val="F7F6F2"/>
                </a:solidFill>
                <a:effectLst/>
                <a:uLnTx/>
                <a:uFillTx/>
                <a:latin typeface="Arial"/>
                <a:cs typeface="Arial"/>
                <a:sym typeface="Arial"/>
              </a:endParaRPr>
            </a:p>
          </p:txBody>
        </p:sp>
      </p:grpSp>
    </p:spTree>
    <p:extLst>
      <p:ext uri="{BB962C8B-B14F-4D97-AF65-F5344CB8AC3E}">
        <p14:creationId xmlns:p14="http://schemas.microsoft.com/office/powerpoint/2010/main" val="70882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Shape 113"/>
        <p:cNvGrpSpPr/>
        <p:nvPr/>
      </p:nvGrpSpPr>
      <p:grpSpPr>
        <a:xfrm>
          <a:off x="0" y="0"/>
          <a:ext cx="0" cy="0"/>
          <a:chOff x="0" y="0"/>
          <a:chExt cx="0" cy="0"/>
        </a:xfrm>
      </p:grpSpPr>
      <p:sp>
        <p:nvSpPr>
          <p:cNvPr id="114" name="Google Shape;114;p18"/>
          <p:cNvSpPr txBox="1"/>
          <p:nvPr/>
        </p:nvSpPr>
        <p:spPr>
          <a:xfrm>
            <a:off x="684505" y="1873363"/>
            <a:ext cx="3313337" cy="289822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kumimoji="0" lang="en-GB" sz="1200" b="0" i="0" u="none" strike="noStrike" kern="0" cap="none" spc="0" normalizeH="0" baseline="0" noProof="0" dirty="0">
                <a:ln>
                  <a:noFill/>
                </a:ln>
                <a:solidFill>
                  <a:srgbClr val="1D082A"/>
                </a:solidFill>
                <a:effectLst/>
                <a:uLnTx/>
                <a:uFillTx/>
                <a:latin typeface="Arial"/>
                <a:cs typeface="Arial"/>
                <a:sym typeface="Arial"/>
              </a:rPr>
              <a:t>Really understand what the business is about – Growth for sale – steady state – understand  their strategy.  However, the bigger question, is to understand the people you’ll work with not just their performance running the organisation but their values and personality – you’re beginning to choose who you work with and it’s a great opportunity.  You have a veto!  Be prepared to say No! This will be 6-10 years of your life. Listen to your gut – if there’s any residual concerns gracefully decline.  Meet the CFO/CEO/Chair and other INEDS.</a:t>
            </a:r>
            <a:endParaRPr kumimoji="0" sz="1200" b="0" i="0" u="none" strike="noStrike" kern="0" cap="none" spc="0" normalizeH="0" baseline="0" noProof="0" dirty="0">
              <a:ln>
                <a:noFill/>
              </a:ln>
              <a:solidFill>
                <a:srgbClr val="1D082A"/>
              </a:solidFill>
              <a:effectLst/>
              <a:uLnTx/>
              <a:uFillTx/>
              <a:latin typeface="Arial"/>
              <a:cs typeface="Arial"/>
              <a:sym typeface="Arial"/>
            </a:endParaRPr>
          </a:p>
        </p:txBody>
      </p:sp>
      <p:sp>
        <p:nvSpPr>
          <p:cNvPr id="115" name="Google Shape;115;p18"/>
          <p:cNvSpPr txBox="1">
            <a:spLocks noGrp="1"/>
          </p:cNvSpPr>
          <p:nvPr>
            <p:ph type="title"/>
          </p:nvPr>
        </p:nvSpPr>
        <p:spPr>
          <a:xfrm>
            <a:off x="684500" y="1098100"/>
            <a:ext cx="3299400" cy="57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IE" dirty="0"/>
              <a:t>Due diligence </a:t>
            </a:r>
            <a:endParaRPr dirty="0"/>
          </a:p>
        </p:txBody>
      </p:sp>
      <p:pic>
        <p:nvPicPr>
          <p:cNvPr id="116" name="Google Shape;116;p18"/>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17" name="Google Shape;117;p18"/>
          <p:cNvGrpSpPr/>
          <p:nvPr/>
        </p:nvGrpSpPr>
        <p:grpSpPr>
          <a:xfrm>
            <a:off x="-50" y="4605450"/>
            <a:ext cx="563700" cy="338700"/>
            <a:chOff x="-50" y="4605450"/>
            <a:chExt cx="563700" cy="338700"/>
          </a:xfrm>
        </p:grpSpPr>
        <p:sp>
          <p:nvSpPr>
            <p:cNvPr id="118" name="Google Shape;118;p18"/>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Google Shape;119;p18"/>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7F6F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000" b="0" i="0" u="none" strike="noStrike" kern="0" cap="none" spc="0" normalizeH="0" baseline="0" noProof="0" dirty="0">
                <a:ln>
                  <a:noFill/>
                </a:ln>
                <a:solidFill>
                  <a:srgbClr val="F7F6F2"/>
                </a:solidFill>
                <a:effectLst/>
                <a:uLnTx/>
                <a:uFillTx/>
                <a:latin typeface="Arial"/>
                <a:cs typeface="Arial"/>
                <a:sym typeface="Arial"/>
              </a:endParaRPr>
            </a:p>
          </p:txBody>
        </p:sp>
      </p:grpSp>
    </p:spTree>
    <p:extLst>
      <p:ext uri="{BB962C8B-B14F-4D97-AF65-F5344CB8AC3E}">
        <p14:creationId xmlns:p14="http://schemas.microsoft.com/office/powerpoint/2010/main" val="3716297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Shape 113"/>
        <p:cNvGrpSpPr/>
        <p:nvPr/>
      </p:nvGrpSpPr>
      <p:grpSpPr>
        <a:xfrm>
          <a:off x="0" y="0"/>
          <a:ext cx="0" cy="0"/>
          <a:chOff x="0" y="0"/>
          <a:chExt cx="0" cy="0"/>
        </a:xfrm>
      </p:grpSpPr>
      <p:sp>
        <p:nvSpPr>
          <p:cNvPr id="114" name="Google Shape;114;p18"/>
          <p:cNvSpPr txBox="1"/>
          <p:nvPr/>
        </p:nvSpPr>
        <p:spPr>
          <a:xfrm>
            <a:off x="684505" y="1873363"/>
            <a:ext cx="3324300" cy="82073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kumimoji="0" lang="en-GB" sz="1200" b="0" i="0" u="none" strike="noStrike" kern="0" cap="none" spc="0" normalizeH="0" baseline="0" noProof="0" dirty="0">
                <a:ln>
                  <a:noFill/>
                </a:ln>
                <a:solidFill>
                  <a:srgbClr val="1D082A"/>
                </a:solidFill>
                <a:effectLst/>
                <a:uLnTx/>
                <a:uFillTx/>
                <a:latin typeface="Arial"/>
                <a:cs typeface="Arial"/>
                <a:sym typeface="Arial"/>
              </a:rPr>
              <a:t>Trust your gut !  If you’re not sure – you could agree to work with the organisation on a project to get to </a:t>
            </a:r>
            <a:r>
              <a:rPr lang="en-GB" sz="1200" dirty="0">
                <a:solidFill>
                  <a:srgbClr val="1D082A"/>
                </a:solidFill>
              </a:rPr>
              <a:t>know each other</a:t>
            </a:r>
            <a:endParaRPr kumimoji="0" sz="1200" b="0" i="0" u="none" strike="noStrike" kern="0" cap="none" spc="0" normalizeH="0" baseline="0" noProof="0" dirty="0">
              <a:ln>
                <a:noFill/>
              </a:ln>
              <a:solidFill>
                <a:srgbClr val="1D082A"/>
              </a:solidFill>
              <a:effectLst/>
              <a:uLnTx/>
              <a:uFillTx/>
              <a:latin typeface="Arial"/>
              <a:cs typeface="Arial"/>
              <a:sym typeface="Arial"/>
            </a:endParaRPr>
          </a:p>
        </p:txBody>
      </p:sp>
      <p:sp>
        <p:nvSpPr>
          <p:cNvPr id="115" name="Google Shape;115;p18"/>
          <p:cNvSpPr txBox="1">
            <a:spLocks noGrp="1"/>
          </p:cNvSpPr>
          <p:nvPr>
            <p:ph type="title"/>
          </p:nvPr>
        </p:nvSpPr>
        <p:spPr>
          <a:xfrm>
            <a:off x="684500" y="1098099"/>
            <a:ext cx="3299400" cy="877499"/>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IE" dirty="0"/>
              <a:t>Test comfort levels and shared values  </a:t>
            </a:r>
            <a:endParaRPr dirty="0"/>
          </a:p>
        </p:txBody>
      </p:sp>
      <p:pic>
        <p:nvPicPr>
          <p:cNvPr id="116" name="Google Shape;116;p18"/>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17" name="Google Shape;117;p18"/>
          <p:cNvGrpSpPr/>
          <p:nvPr/>
        </p:nvGrpSpPr>
        <p:grpSpPr>
          <a:xfrm>
            <a:off x="-50" y="4605450"/>
            <a:ext cx="563700" cy="338700"/>
            <a:chOff x="-50" y="4605450"/>
            <a:chExt cx="563700" cy="338700"/>
          </a:xfrm>
        </p:grpSpPr>
        <p:sp>
          <p:nvSpPr>
            <p:cNvPr id="118" name="Google Shape;118;p18"/>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Google Shape;119;p18"/>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7F6F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000" b="0" i="0" u="none" strike="noStrike" kern="0" cap="none" spc="0" normalizeH="0" baseline="0" noProof="0" dirty="0">
                <a:ln>
                  <a:noFill/>
                </a:ln>
                <a:solidFill>
                  <a:srgbClr val="F7F6F2"/>
                </a:solidFill>
                <a:effectLst/>
                <a:uLnTx/>
                <a:uFillTx/>
                <a:latin typeface="Arial"/>
                <a:cs typeface="Arial"/>
                <a:sym typeface="Arial"/>
              </a:endParaRPr>
            </a:p>
          </p:txBody>
        </p:sp>
      </p:grpSp>
    </p:spTree>
    <p:extLst>
      <p:ext uri="{BB962C8B-B14F-4D97-AF65-F5344CB8AC3E}">
        <p14:creationId xmlns:p14="http://schemas.microsoft.com/office/powerpoint/2010/main" val="424960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7"/>
          <p:cNvSpPr txBox="1"/>
          <p:nvPr/>
        </p:nvSpPr>
        <p:spPr>
          <a:xfrm>
            <a:off x="684505" y="1873363"/>
            <a:ext cx="3324300" cy="210314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kumimoji="0" lang="en-GB" sz="1200" b="0" i="0" u="none" strike="noStrike" kern="0" cap="none" spc="0" normalizeH="0" baseline="0" noProof="0" dirty="0">
                <a:ln>
                  <a:noFill/>
                </a:ln>
                <a:solidFill>
                  <a:srgbClr val="1D082A"/>
                </a:solidFill>
                <a:effectLst/>
                <a:uLnTx/>
                <a:uFillTx/>
                <a:latin typeface="Arial"/>
                <a:cs typeface="Arial"/>
                <a:sym typeface="Arial"/>
              </a:rPr>
              <a:t>A board needs you to commit time – give and get – that’s where the wins are for INEDs – when you’ve spent time with people outside a moment of crisis you’ll be more likely to be cohesive as a board when there is one. </a:t>
            </a:r>
          </a:p>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kumimoji="0" lang="en-GB" sz="1200" b="0" i="0" u="none" strike="noStrike" kern="0" cap="none" spc="0" normalizeH="0" baseline="0" noProof="0" dirty="0">
                <a:ln>
                  <a:noFill/>
                </a:ln>
                <a:solidFill>
                  <a:srgbClr val="1D082A"/>
                </a:solidFill>
                <a:effectLst/>
                <a:uLnTx/>
                <a:uFillTx/>
                <a:latin typeface="Arial"/>
                <a:cs typeface="Arial"/>
                <a:sym typeface="Arial"/>
              </a:rPr>
              <a:t>Making the time to read all the material – its not just the 10 meetings indicated in the schedule for the year ahead</a:t>
            </a:r>
            <a:endParaRPr kumimoji="0" sz="1200" b="0" i="0" u="none" strike="noStrike" kern="0" cap="none" spc="0" normalizeH="0" baseline="0" noProof="0" dirty="0">
              <a:ln>
                <a:noFill/>
              </a:ln>
              <a:solidFill>
                <a:srgbClr val="1D082A"/>
              </a:solidFill>
              <a:effectLst/>
              <a:uLnTx/>
              <a:uFillTx/>
              <a:latin typeface="Arial"/>
              <a:cs typeface="Arial"/>
              <a:sym typeface="Arial"/>
            </a:endParaRPr>
          </a:p>
        </p:txBody>
      </p:sp>
      <p:sp>
        <p:nvSpPr>
          <p:cNvPr id="105" name="Google Shape;105;p17"/>
          <p:cNvSpPr txBox="1">
            <a:spLocks noGrp="1"/>
          </p:cNvSpPr>
          <p:nvPr>
            <p:ph type="title"/>
          </p:nvPr>
        </p:nvSpPr>
        <p:spPr>
          <a:xfrm>
            <a:off x="684499" y="1098100"/>
            <a:ext cx="6914236" cy="57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IE" dirty="0"/>
              <a:t>Understand the time commitment   </a:t>
            </a:r>
            <a:endParaRPr dirty="0"/>
          </a:p>
        </p:txBody>
      </p:sp>
      <p:pic>
        <p:nvPicPr>
          <p:cNvPr id="106" name="Google Shape;106;p17"/>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07" name="Google Shape;107;p17"/>
          <p:cNvGrpSpPr/>
          <p:nvPr/>
        </p:nvGrpSpPr>
        <p:grpSpPr>
          <a:xfrm>
            <a:off x="-50" y="4605450"/>
            <a:ext cx="563700" cy="338700"/>
            <a:chOff x="-50" y="4605450"/>
            <a:chExt cx="563700" cy="338700"/>
          </a:xfrm>
        </p:grpSpPr>
        <p:sp>
          <p:nvSpPr>
            <p:cNvPr id="108" name="Google Shape;108;p17"/>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9" name="Google Shape;109;p17"/>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7F6F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000" b="0" i="0" u="none" strike="noStrike" kern="0" cap="none" spc="0" normalizeH="0" baseline="0" noProof="0" dirty="0">
                <a:ln>
                  <a:noFill/>
                </a:ln>
                <a:solidFill>
                  <a:srgbClr val="F7F6F2"/>
                </a:solidFill>
                <a:effectLst/>
                <a:uLnTx/>
                <a:uFillTx/>
                <a:latin typeface="Arial"/>
                <a:cs typeface="Arial"/>
                <a:sym typeface="Arial"/>
              </a:endParaRPr>
            </a:p>
          </p:txBody>
        </p:sp>
      </p:grpSp>
    </p:spTree>
    <p:extLst>
      <p:ext uri="{BB962C8B-B14F-4D97-AF65-F5344CB8AC3E}">
        <p14:creationId xmlns:p14="http://schemas.microsoft.com/office/powerpoint/2010/main" val="827344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D082A"/>
        </a:solidFill>
        <a:effectLst/>
      </p:bgPr>
    </p:bg>
    <p:spTree>
      <p:nvGrpSpPr>
        <p:cNvPr id="1" name="Shape 72"/>
        <p:cNvGrpSpPr/>
        <p:nvPr/>
      </p:nvGrpSpPr>
      <p:grpSpPr>
        <a:xfrm>
          <a:off x="0" y="0"/>
          <a:ext cx="0" cy="0"/>
          <a:chOff x="0" y="0"/>
          <a:chExt cx="0" cy="0"/>
        </a:xfrm>
      </p:grpSpPr>
      <p:sp>
        <p:nvSpPr>
          <p:cNvPr id="73" name="Google Shape;73;p14"/>
          <p:cNvSpPr txBox="1"/>
          <p:nvPr/>
        </p:nvSpPr>
        <p:spPr>
          <a:xfrm>
            <a:off x="684500" y="2285550"/>
            <a:ext cx="3299400" cy="572400"/>
          </a:xfrm>
          <a:prstGeom prst="rect">
            <a:avLst/>
          </a:prstGeom>
          <a:noFill/>
          <a:ln>
            <a:noFill/>
          </a:ln>
        </p:spPr>
        <p:txBody>
          <a:bodyPr spcFirstLastPara="1" wrap="square" lIns="0" tIns="0" rIns="0" bIns="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100" b="0" i="0" u="none" strike="noStrike" kern="0" cap="none" spc="0" normalizeH="0" baseline="0" noProof="0" dirty="0">
                <a:ln>
                  <a:noFill/>
                </a:ln>
                <a:solidFill>
                  <a:srgbClr val="D88DCA"/>
                </a:solidFill>
                <a:effectLst/>
                <a:uLnTx/>
                <a:uFillTx/>
                <a:latin typeface="Georgia"/>
                <a:ea typeface="Georgia"/>
                <a:cs typeface="Georgia"/>
                <a:sym typeface="Georgia"/>
              </a:rPr>
              <a:t>Once on Board </a:t>
            </a:r>
            <a:endParaRPr kumimoji="0" sz="3100" b="0" i="0" u="none" strike="noStrike" kern="0" cap="none" spc="0" normalizeH="0" baseline="0" noProof="0" dirty="0">
              <a:ln>
                <a:noFill/>
              </a:ln>
              <a:solidFill>
                <a:srgbClr val="D88DCA"/>
              </a:solidFill>
              <a:effectLst/>
              <a:uLnTx/>
              <a:uFillTx/>
              <a:latin typeface="Georgia"/>
              <a:ea typeface="Georgia"/>
              <a:cs typeface="Georgia"/>
              <a:sym typeface="Georgia"/>
            </a:endParaRPr>
          </a:p>
        </p:txBody>
      </p:sp>
      <p:pic>
        <p:nvPicPr>
          <p:cNvPr id="74" name="Google Shape;74;p14"/>
          <p:cNvPicPr preferRelativeResize="0"/>
          <p:nvPr/>
        </p:nvPicPr>
        <p:blipFill rotWithShape="1">
          <a:blip r:embed="rId3">
            <a:alphaModFix/>
          </a:blip>
          <a:srcRect/>
          <a:stretch/>
        </p:blipFill>
        <p:spPr>
          <a:xfrm>
            <a:off x="0" y="0"/>
            <a:ext cx="1673774" cy="941501"/>
          </a:xfrm>
          <a:prstGeom prst="rect">
            <a:avLst/>
          </a:prstGeom>
          <a:noFill/>
          <a:ln>
            <a:noFill/>
          </a:ln>
        </p:spPr>
      </p:pic>
      <p:pic>
        <p:nvPicPr>
          <p:cNvPr id="75" name="Google Shape;75;p14"/>
          <p:cNvPicPr preferRelativeResize="0"/>
          <p:nvPr/>
        </p:nvPicPr>
        <p:blipFill rotWithShape="1">
          <a:blip r:embed="rId4">
            <a:alphaModFix/>
          </a:blip>
          <a:srcRect l="74995" r="11549"/>
          <a:stretch/>
        </p:blipFill>
        <p:spPr>
          <a:xfrm>
            <a:off x="7913675" y="0"/>
            <a:ext cx="1230326" cy="5143500"/>
          </a:xfrm>
          <a:prstGeom prst="rect">
            <a:avLst/>
          </a:prstGeom>
          <a:noFill/>
          <a:ln>
            <a:noFill/>
          </a:ln>
        </p:spPr>
      </p:pic>
    </p:spTree>
    <p:extLst>
      <p:ext uri="{BB962C8B-B14F-4D97-AF65-F5344CB8AC3E}">
        <p14:creationId xmlns:p14="http://schemas.microsoft.com/office/powerpoint/2010/main" val="2739370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7"/>
          <p:cNvSpPr txBox="1"/>
          <p:nvPr/>
        </p:nvSpPr>
        <p:spPr>
          <a:xfrm>
            <a:off x="684505" y="1873363"/>
            <a:ext cx="3324300" cy="1744067"/>
          </a:xfrm>
          <a:prstGeom prst="rect">
            <a:avLst/>
          </a:prstGeom>
          <a:noFill/>
          <a:ln>
            <a:noFill/>
          </a:ln>
        </p:spPr>
        <p:txBody>
          <a:bodyPr spcFirstLastPara="1" wrap="square" lIns="0" tIns="0" rIns="0" bIns="0" anchor="t" anchorCtr="0">
            <a:spAutoFit/>
          </a:bodyPr>
          <a:lstStyle/>
          <a:p>
            <a:pPr marL="0" lvl="0" indent="0" algn="l" rtl="0">
              <a:lnSpc>
                <a:spcPct val="125000"/>
              </a:lnSpc>
              <a:spcBef>
                <a:spcPts val="1000"/>
              </a:spcBef>
              <a:spcAft>
                <a:spcPts val="0"/>
              </a:spcAft>
              <a:buClr>
                <a:schemeClr val="dk1"/>
              </a:buClr>
              <a:buSzPts val="1100"/>
              <a:buFont typeface="Arial"/>
              <a:buNone/>
            </a:pPr>
            <a:r>
              <a:rPr lang="en-GB" sz="1200" dirty="0">
                <a:solidFill>
                  <a:srgbClr val="1D082A"/>
                </a:solidFill>
              </a:rPr>
              <a:t>Not just turning up early for coffee but really getting to know your colleagues’ perspectives on things and develop the mutual respect and understanding that will serve the Board well for times of challenge, disagreement and crisis – there’ll be changes of direction – invest time to get to know your board colleagues</a:t>
            </a:r>
            <a:endParaRPr sz="1200" dirty="0">
              <a:solidFill>
                <a:srgbClr val="1D082A"/>
              </a:solidFill>
            </a:endParaRPr>
          </a:p>
        </p:txBody>
      </p:sp>
      <p:sp>
        <p:nvSpPr>
          <p:cNvPr id="105" name="Google Shape;105;p17"/>
          <p:cNvSpPr txBox="1">
            <a:spLocks noGrp="1"/>
          </p:cNvSpPr>
          <p:nvPr>
            <p:ph type="title"/>
          </p:nvPr>
        </p:nvSpPr>
        <p:spPr>
          <a:xfrm>
            <a:off x="684499" y="1098100"/>
            <a:ext cx="5142143" cy="57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IE" dirty="0"/>
              <a:t>Get to know board colleagues </a:t>
            </a:r>
            <a:endParaRPr dirty="0"/>
          </a:p>
        </p:txBody>
      </p:sp>
      <p:pic>
        <p:nvPicPr>
          <p:cNvPr id="106" name="Google Shape;106;p17"/>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07" name="Google Shape;107;p17"/>
          <p:cNvGrpSpPr/>
          <p:nvPr/>
        </p:nvGrpSpPr>
        <p:grpSpPr>
          <a:xfrm>
            <a:off x="-50" y="4605450"/>
            <a:ext cx="563700" cy="338700"/>
            <a:chOff x="-50" y="4605450"/>
            <a:chExt cx="563700" cy="338700"/>
          </a:xfrm>
        </p:grpSpPr>
        <p:sp>
          <p:nvSpPr>
            <p:cNvPr id="108" name="Google Shape;108;p17"/>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7"/>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GB" sz="1000">
                  <a:solidFill>
                    <a:srgbClr val="F7F6F2"/>
                  </a:solidFill>
                </a:rPr>
                <a:t>19</a:t>
              </a:fld>
              <a:endParaRPr sz="1000" dirty="0">
                <a:solidFill>
                  <a:srgbClr val="F7F6F2"/>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082A"/>
        </a:solidFill>
        <a:effectLst/>
      </p:bgPr>
    </p:bg>
    <p:spTree>
      <p:nvGrpSpPr>
        <p:cNvPr id="1" name="Shape 72"/>
        <p:cNvGrpSpPr/>
        <p:nvPr/>
      </p:nvGrpSpPr>
      <p:grpSpPr>
        <a:xfrm>
          <a:off x="0" y="0"/>
          <a:ext cx="0" cy="0"/>
          <a:chOff x="0" y="0"/>
          <a:chExt cx="0" cy="0"/>
        </a:xfrm>
      </p:grpSpPr>
      <p:sp>
        <p:nvSpPr>
          <p:cNvPr id="73" name="Google Shape;73;p14"/>
          <p:cNvSpPr txBox="1"/>
          <p:nvPr/>
        </p:nvSpPr>
        <p:spPr>
          <a:xfrm>
            <a:off x="684499" y="2285550"/>
            <a:ext cx="6623613" cy="5724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sz="3100" dirty="0">
                <a:solidFill>
                  <a:srgbClr val="D88DCA"/>
                </a:solidFill>
                <a:latin typeface="Georgia"/>
                <a:ea typeface="Georgia"/>
                <a:cs typeface="Georgia"/>
                <a:sym typeface="Georgia"/>
              </a:rPr>
              <a:t>Introduction &amp; plan for our L&amp;L</a:t>
            </a:r>
            <a:endParaRPr sz="3100" dirty="0">
              <a:solidFill>
                <a:srgbClr val="D88DCA"/>
              </a:solidFill>
              <a:latin typeface="Georgia"/>
              <a:ea typeface="Georgia"/>
              <a:cs typeface="Georgia"/>
              <a:sym typeface="Georgia"/>
            </a:endParaRPr>
          </a:p>
        </p:txBody>
      </p:sp>
      <p:pic>
        <p:nvPicPr>
          <p:cNvPr id="74" name="Google Shape;74;p14"/>
          <p:cNvPicPr preferRelativeResize="0"/>
          <p:nvPr/>
        </p:nvPicPr>
        <p:blipFill rotWithShape="1">
          <a:blip r:embed="rId3">
            <a:alphaModFix/>
          </a:blip>
          <a:srcRect/>
          <a:stretch/>
        </p:blipFill>
        <p:spPr>
          <a:xfrm>
            <a:off x="0" y="0"/>
            <a:ext cx="1673774" cy="941501"/>
          </a:xfrm>
          <a:prstGeom prst="rect">
            <a:avLst/>
          </a:prstGeom>
          <a:noFill/>
          <a:ln>
            <a:noFill/>
          </a:ln>
        </p:spPr>
      </p:pic>
      <p:pic>
        <p:nvPicPr>
          <p:cNvPr id="75" name="Google Shape;75;p14"/>
          <p:cNvPicPr preferRelativeResize="0"/>
          <p:nvPr/>
        </p:nvPicPr>
        <p:blipFill rotWithShape="1">
          <a:blip r:embed="rId4">
            <a:alphaModFix/>
          </a:blip>
          <a:srcRect l="74995" r="11549"/>
          <a:stretch/>
        </p:blipFill>
        <p:spPr>
          <a:xfrm>
            <a:off x="7913675" y="0"/>
            <a:ext cx="1230326"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7"/>
          <p:cNvSpPr txBox="1"/>
          <p:nvPr/>
        </p:nvSpPr>
        <p:spPr>
          <a:xfrm>
            <a:off x="684505" y="1873363"/>
            <a:ext cx="3324300" cy="210314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kumimoji="0" lang="en-GB" sz="1200" b="0" i="0" u="none" strike="noStrike" kern="0" cap="none" spc="0" normalizeH="0" baseline="0" noProof="0" dirty="0">
                <a:ln>
                  <a:noFill/>
                </a:ln>
                <a:solidFill>
                  <a:srgbClr val="1D082A"/>
                </a:solidFill>
                <a:effectLst/>
                <a:uLnTx/>
                <a:uFillTx/>
                <a:latin typeface="Arial"/>
                <a:cs typeface="Arial"/>
                <a:sym typeface="Arial"/>
              </a:rPr>
              <a:t>Representative roles don’t work – a separate entity emerges to get around you – represent the collective – that’s what gives it its force – labels are no use – don’t force your own view of the world, you can best exercise influence by listening and respecting the views of others. We’re not just going in as ourselves</a:t>
            </a:r>
          </a:p>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endParaRPr kumimoji="0" sz="1200" b="0" i="0" u="none" strike="noStrike" kern="0" cap="none" spc="0" normalizeH="0" baseline="0" noProof="0" dirty="0">
              <a:ln>
                <a:noFill/>
              </a:ln>
              <a:solidFill>
                <a:srgbClr val="1D082A"/>
              </a:solidFill>
              <a:effectLst/>
              <a:uLnTx/>
              <a:uFillTx/>
              <a:latin typeface="Arial"/>
              <a:cs typeface="Arial"/>
              <a:sym typeface="Arial"/>
            </a:endParaRPr>
          </a:p>
        </p:txBody>
      </p:sp>
      <p:sp>
        <p:nvSpPr>
          <p:cNvPr id="105" name="Google Shape;105;p17"/>
          <p:cNvSpPr txBox="1">
            <a:spLocks noGrp="1"/>
          </p:cNvSpPr>
          <p:nvPr>
            <p:ph type="title"/>
          </p:nvPr>
        </p:nvSpPr>
        <p:spPr>
          <a:xfrm>
            <a:off x="684499" y="1098100"/>
            <a:ext cx="6914236" cy="5724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IE" dirty="0"/>
              <a:t>Its about the collective not the individual </a:t>
            </a:r>
            <a:endParaRPr dirty="0"/>
          </a:p>
        </p:txBody>
      </p:sp>
      <p:pic>
        <p:nvPicPr>
          <p:cNvPr id="106" name="Google Shape;106;p17"/>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07" name="Google Shape;107;p17"/>
          <p:cNvGrpSpPr/>
          <p:nvPr/>
        </p:nvGrpSpPr>
        <p:grpSpPr>
          <a:xfrm>
            <a:off x="-50" y="4605450"/>
            <a:ext cx="563700" cy="338700"/>
            <a:chOff x="-50" y="4605450"/>
            <a:chExt cx="563700" cy="338700"/>
          </a:xfrm>
        </p:grpSpPr>
        <p:sp>
          <p:nvSpPr>
            <p:cNvPr id="108" name="Google Shape;108;p17"/>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9" name="Google Shape;109;p17"/>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7F6F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000" b="0" i="0" u="none" strike="noStrike" kern="0" cap="none" spc="0" normalizeH="0" baseline="0" noProof="0" dirty="0">
                <a:ln>
                  <a:noFill/>
                </a:ln>
                <a:solidFill>
                  <a:srgbClr val="F7F6F2"/>
                </a:solidFill>
                <a:effectLst/>
                <a:uLnTx/>
                <a:uFillTx/>
                <a:latin typeface="Arial"/>
                <a:cs typeface="Arial"/>
                <a:sym typeface="Arial"/>
              </a:endParaRPr>
            </a:p>
          </p:txBody>
        </p:sp>
      </p:grpSp>
    </p:spTree>
    <p:extLst>
      <p:ext uri="{BB962C8B-B14F-4D97-AF65-F5344CB8AC3E}">
        <p14:creationId xmlns:p14="http://schemas.microsoft.com/office/powerpoint/2010/main" val="2059741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7"/>
          <p:cNvSpPr txBox="1"/>
          <p:nvPr/>
        </p:nvSpPr>
        <p:spPr>
          <a:xfrm>
            <a:off x="684505" y="1873363"/>
            <a:ext cx="3324300" cy="243656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kumimoji="0" lang="en-GB" sz="1200" b="0" i="0" u="none" strike="noStrike" kern="0" cap="none" spc="0" normalizeH="0" baseline="0" noProof="0" dirty="0">
                <a:ln>
                  <a:noFill/>
                </a:ln>
                <a:solidFill>
                  <a:srgbClr val="1D082A"/>
                </a:solidFill>
                <a:effectLst/>
                <a:uLnTx/>
                <a:uFillTx/>
                <a:latin typeface="Arial"/>
                <a:cs typeface="Arial"/>
                <a:sym typeface="Arial"/>
              </a:rPr>
              <a:t>Question yourself – do I really understand this business and what its trying to achieve – steady state, growth for sale or to grow the business more generally - You can read a lot but </a:t>
            </a:r>
            <a:r>
              <a:rPr lang="en-GB" sz="1200" dirty="0">
                <a:solidFill>
                  <a:srgbClr val="1D082A"/>
                </a:solidFill>
              </a:rPr>
              <a:t>you learn what’s really going on and who the influencers are when you chat and meet the executive – the more you understand their purpose the better you’ll function – Org Chart V’s the Reality on the ground – How do you get things done – the culture.  The Chair will set induction</a:t>
            </a:r>
            <a:endParaRPr kumimoji="0" sz="1200" b="0" i="0" u="none" strike="noStrike" kern="0" cap="none" spc="0" normalizeH="0" baseline="0" noProof="0" dirty="0">
              <a:ln>
                <a:noFill/>
              </a:ln>
              <a:solidFill>
                <a:srgbClr val="1D082A"/>
              </a:solidFill>
              <a:effectLst/>
              <a:uLnTx/>
              <a:uFillTx/>
              <a:latin typeface="Arial"/>
              <a:cs typeface="Arial"/>
              <a:sym typeface="Arial"/>
            </a:endParaRPr>
          </a:p>
        </p:txBody>
      </p:sp>
      <p:sp>
        <p:nvSpPr>
          <p:cNvPr id="105" name="Google Shape;105;p17"/>
          <p:cNvSpPr txBox="1">
            <a:spLocks noGrp="1"/>
          </p:cNvSpPr>
          <p:nvPr>
            <p:ph type="title"/>
          </p:nvPr>
        </p:nvSpPr>
        <p:spPr>
          <a:xfrm>
            <a:off x="684499" y="1098100"/>
            <a:ext cx="6914236" cy="57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IE" dirty="0"/>
              <a:t>Get to understand the business  </a:t>
            </a:r>
            <a:endParaRPr dirty="0"/>
          </a:p>
        </p:txBody>
      </p:sp>
      <p:pic>
        <p:nvPicPr>
          <p:cNvPr id="106" name="Google Shape;106;p17"/>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07" name="Google Shape;107;p17"/>
          <p:cNvGrpSpPr/>
          <p:nvPr/>
        </p:nvGrpSpPr>
        <p:grpSpPr>
          <a:xfrm>
            <a:off x="-50" y="4605450"/>
            <a:ext cx="563700" cy="338700"/>
            <a:chOff x="-50" y="4605450"/>
            <a:chExt cx="563700" cy="338700"/>
          </a:xfrm>
        </p:grpSpPr>
        <p:sp>
          <p:nvSpPr>
            <p:cNvPr id="108" name="Google Shape;108;p17"/>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9" name="Google Shape;109;p17"/>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7F6F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000" b="0" i="0" u="none" strike="noStrike" kern="0" cap="none" spc="0" normalizeH="0" baseline="0" noProof="0" dirty="0">
                <a:ln>
                  <a:noFill/>
                </a:ln>
                <a:solidFill>
                  <a:srgbClr val="F7F6F2"/>
                </a:solidFill>
                <a:effectLst/>
                <a:uLnTx/>
                <a:uFillTx/>
                <a:latin typeface="Arial"/>
                <a:cs typeface="Arial"/>
                <a:sym typeface="Arial"/>
              </a:endParaRPr>
            </a:p>
          </p:txBody>
        </p:sp>
      </p:grpSp>
    </p:spTree>
    <p:extLst>
      <p:ext uri="{BB962C8B-B14F-4D97-AF65-F5344CB8AC3E}">
        <p14:creationId xmlns:p14="http://schemas.microsoft.com/office/powerpoint/2010/main" val="2943326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Shape 113"/>
        <p:cNvGrpSpPr/>
        <p:nvPr/>
      </p:nvGrpSpPr>
      <p:grpSpPr>
        <a:xfrm>
          <a:off x="0" y="0"/>
          <a:ext cx="0" cy="0"/>
          <a:chOff x="0" y="0"/>
          <a:chExt cx="0" cy="0"/>
        </a:xfrm>
      </p:grpSpPr>
      <p:sp>
        <p:nvSpPr>
          <p:cNvPr id="114" name="Google Shape;114;p18"/>
          <p:cNvSpPr txBox="1"/>
          <p:nvPr/>
        </p:nvSpPr>
        <p:spPr>
          <a:xfrm>
            <a:off x="684505" y="1873363"/>
            <a:ext cx="3324300" cy="151323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kumimoji="0" lang="en-GB" sz="1200" b="0" i="0" u="none" strike="noStrike" kern="0" cap="none" spc="0" normalizeH="0" baseline="0" noProof="0" dirty="0">
                <a:ln>
                  <a:noFill/>
                </a:ln>
                <a:solidFill>
                  <a:srgbClr val="1D082A"/>
                </a:solidFill>
                <a:effectLst/>
                <a:uLnTx/>
                <a:uFillTx/>
                <a:latin typeface="Arial"/>
                <a:cs typeface="Arial"/>
                <a:sym typeface="Arial"/>
              </a:rPr>
              <a:t>To get involved at a personal level, engage with a wide range of people – get involved in subcommittees of the board - get a shared understanding of each others worlds – influence people’s view of your world.  Keep active and engaged – do this authentically</a:t>
            </a:r>
            <a:endParaRPr kumimoji="0" sz="1200" b="0" i="0" u="none" strike="noStrike" kern="0" cap="none" spc="0" normalizeH="0" baseline="0" noProof="0" dirty="0">
              <a:ln>
                <a:noFill/>
              </a:ln>
              <a:solidFill>
                <a:srgbClr val="1D082A"/>
              </a:solidFill>
              <a:effectLst/>
              <a:uLnTx/>
              <a:uFillTx/>
              <a:latin typeface="Arial"/>
              <a:cs typeface="Arial"/>
              <a:sym typeface="Arial"/>
            </a:endParaRPr>
          </a:p>
        </p:txBody>
      </p:sp>
      <p:sp>
        <p:nvSpPr>
          <p:cNvPr id="115" name="Google Shape;115;p18"/>
          <p:cNvSpPr txBox="1">
            <a:spLocks noGrp="1"/>
          </p:cNvSpPr>
          <p:nvPr>
            <p:ph type="title"/>
          </p:nvPr>
        </p:nvSpPr>
        <p:spPr>
          <a:xfrm>
            <a:off x="684500" y="1098099"/>
            <a:ext cx="3299400" cy="877499"/>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IE" dirty="0"/>
              <a:t>Give &amp; Get   </a:t>
            </a:r>
            <a:endParaRPr dirty="0"/>
          </a:p>
        </p:txBody>
      </p:sp>
      <p:pic>
        <p:nvPicPr>
          <p:cNvPr id="116" name="Google Shape;116;p18"/>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17" name="Google Shape;117;p18"/>
          <p:cNvGrpSpPr/>
          <p:nvPr/>
        </p:nvGrpSpPr>
        <p:grpSpPr>
          <a:xfrm>
            <a:off x="-50" y="4605450"/>
            <a:ext cx="563700" cy="338700"/>
            <a:chOff x="-50" y="4605450"/>
            <a:chExt cx="563700" cy="338700"/>
          </a:xfrm>
        </p:grpSpPr>
        <p:sp>
          <p:nvSpPr>
            <p:cNvPr id="118" name="Google Shape;118;p18"/>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Google Shape;119;p18"/>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7F6F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000" b="0" i="0" u="none" strike="noStrike" kern="0" cap="none" spc="0" normalizeH="0" baseline="0" noProof="0" dirty="0">
                <a:ln>
                  <a:noFill/>
                </a:ln>
                <a:solidFill>
                  <a:srgbClr val="F7F6F2"/>
                </a:solidFill>
                <a:effectLst/>
                <a:uLnTx/>
                <a:uFillTx/>
                <a:latin typeface="Arial"/>
                <a:cs typeface="Arial"/>
                <a:sym typeface="Arial"/>
              </a:endParaRPr>
            </a:p>
          </p:txBody>
        </p:sp>
      </p:grpSp>
    </p:spTree>
    <p:extLst>
      <p:ext uri="{BB962C8B-B14F-4D97-AF65-F5344CB8AC3E}">
        <p14:creationId xmlns:p14="http://schemas.microsoft.com/office/powerpoint/2010/main" val="1903739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7"/>
          <p:cNvSpPr txBox="1"/>
          <p:nvPr/>
        </p:nvSpPr>
        <p:spPr>
          <a:xfrm>
            <a:off x="684505" y="1873363"/>
            <a:ext cx="3324300" cy="174406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kumimoji="0" lang="en-GB" sz="1200" b="0" i="0" u="none" strike="noStrike" kern="0" cap="none" spc="0" normalizeH="0" baseline="0" noProof="0" dirty="0">
                <a:ln>
                  <a:noFill/>
                </a:ln>
                <a:solidFill>
                  <a:srgbClr val="1D082A"/>
                </a:solidFill>
                <a:effectLst/>
                <a:uLnTx/>
                <a:uFillTx/>
                <a:latin typeface="Arial"/>
                <a:cs typeface="Arial"/>
                <a:sym typeface="Arial"/>
              </a:rPr>
              <a:t>That’s what board colleagues need of you and that’s what you need in return – give and get – that’s where the wins and the learning/satisfaction lies for INEDs – when you’ve </a:t>
            </a:r>
            <a:r>
              <a:rPr lang="en-GB" sz="1200" dirty="0">
                <a:solidFill>
                  <a:srgbClr val="1D082A"/>
                </a:solidFill>
              </a:rPr>
              <a:t>committed to colleagues and delivered </a:t>
            </a:r>
            <a:r>
              <a:rPr kumimoji="0" lang="en-GB" sz="1200" b="0" i="0" u="none" strike="noStrike" kern="0" cap="none" spc="0" normalizeH="0" baseline="0" noProof="0" dirty="0">
                <a:ln>
                  <a:noFill/>
                </a:ln>
                <a:solidFill>
                  <a:srgbClr val="1D082A"/>
                </a:solidFill>
                <a:effectLst/>
                <a:uLnTx/>
                <a:uFillTx/>
                <a:latin typeface="Arial"/>
                <a:cs typeface="Arial"/>
                <a:sym typeface="Arial"/>
              </a:rPr>
              <a:t>out of a crisis you’ll function more cohesively when there are challenges</a:t>
            </a:r>
            <a:endParaRPr kumimoji="0" sz="1200" b="0" i="0" u="none" strike="noStrike" kern="0" cap="none" spc="0" normalizeH="0" baseline="0" noProof="0" dirty="0">
              <a:ln>
                <a:noFill/>
              </a:ln>
              <a:solidFill>
                <a:srgbClr val="1D082A"/>
              </a:solidFill>
              <a:effectLst/>
              <a:uLnTx/>
              <a:uFillTx/>
              <a:latin typeface="Arial"/>
              <a:cs typeface="Arial"/>
              <a:sym typeface="Arial"/>
            </a:endParaRPr>
          </a:p>
        </p:txBody>
      </p:sp>
      <p:sp>
        <p:nvSpPr>
          <p:cNvPr id="105" name="Google Shape;105;p17"/>
          <p:cNvSpPr txBox="1">
            <a:spLocks noGrp="1"/>
          </p:cNvSpPr>
          <p:nvPr>
            <p:ph type="title"/>
          </p:nvPr>
        </p:nvSpPr>
        <p:spPr>
          <a:xfrm>
            <a:off x="684499" y="1098100"/>
            <a:ext cx="6914236" cy="57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IE" dirty="0"/>
              <a:t>When you give your word, deliver  </a:t>
            </a:r>
            <a:endParaRPr dirty="0"/>
          </a:p>
        </p:txBody>
      </p:sp>
      <p:pic>
        <p:nvPicPr>
          <p:cNvPr id="106" name="Google Shape;106;p17"/>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07" name="Google Shape;107;p17"/>
          <p:cNvGrpSpPr/>
          <p:nvPr/>
        </p:nvGrpSpPr>
        <p:grpSpPr>
          <a:xfrm>
            <a:off x="-50" y="4605450"/>
            <a:ext cx="563700" cy="338700"/>
            <a:chOff x="-50" y="4605450"/>
            <a:chExt cx="563700" cy="338700"/>
          </a:xfrm>
        </p:grpSpPr>
        <p:sp>
          <p:nvSpPr>
            <p:cNvPr id="108" name="Google Shape;108;p17"/>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9" name="Google Shape;109;p17"/>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7F6F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000" b="0" i="0" u="none" strike="noStrike" kern="0" cap="none" spc="0" normalizeH="0" baseline="0" noProof="0" dirty="0">
                <a:ln>
                  <a:noFill/>
                </a:ln>
                <a:solidFill>
                  <a:srgbClr val="F7F6F2"/>
                </a:solidFill>
                <a:effectLst/>
                <a:uLnTx/>
                <a:uFillTx/>
                <a:latin typeface="Arial"/>
                <a:cs typeface="Arial"/>
                <a:sym typeface="Arial"/>
              </a:endParaRPr>
            </a:p>
          </p:txBody>
        </p:sp>
      </p:grpSp>
    </p:spTree>
    <p:extLst>
      <p:ext uri="{BB962C8B-B14F-4D97-AF65-F5344CB8AC3E}">
        <p14:creationId xmlns:p14="http://schemas.microsoft.com/office/powerpoint/2010/main" val="579960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684500" y="2285550"/>
            <a:ext cx="3299400" cy="572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dirty="0"/>
              <a:t>Questions?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5"/>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84" name="Google Shape;184;p25"/>
          <p:cNvPicPr preferRelativeResize="0"/>
          <p:nvPr/>
        </p:nvPicPr>
        <p:blipFill>
          <a:blip r:embed="rId4">
            <a:alphaModFix/>
          </a:blip>
          <a:stretch>
            <a:fillRect/>
          </a:stretch>
        </p:blipFill>
        <p:spPr>
          <a:xfrm>
            <a:off x="0" y="0"/>
            <a:ext cx="2549100" cy="1433874"/>
          </a:xfrm>
          <a:prstGeom prst="rect">
            <a:avLst/>
          </a:prstGeom>
          <a:noFill/>
          <a:ln>
            <a:noFill/>
          </a:ln>
        </p:spPr>
      </p:pic>
      <p:sp>
        <p:nvSpPr>
          <p:cNvPr id="185" name="Google Shape;18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25</a:t>
            </a:fld>
            <a:endParaRPr dirty="0"/>
          </a:p>
        </p:txBody>
      </p:sp>
      <p:sp>
        <p:nvSpPr>
          <p:cNvPr id="186" name="Google Shape;186;p25"/>
          <p:cNvSpPr txBox="1"/>
          <p:nvPr/>
        </p:nvSpPr>
        <p:spPr>
          <a:xfrm>
            <a:off x="1056136" y="4399050"/>
            <a:ext cx="3651600" cy="231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500" dirty="0">
                <a:solidFill>
                  <a:srgbClr val="D88DCA"/>
                </a:solidFill>
                <a:latin typeface="Georgia"/>
                <a:ea typeface="Georgia"/>
                <a:cs typeface="Georgia"/>
                <a:sym typeface="Georgia"/>
              </a:rPr>
              <a:t>Lunch &amp; Learn</a:t>
            </a:r>
            <a:endParaRPr sz="1600" dirty="0">
              <a:solidFill>
                <a:srgbClr val="006EB8"/>
              </a:solidFill>
              <a:latin typeface="Georgia"/>
              <a:ea typeface="Georgia"/>
              <a:cs typeface="Georgia"/>
              <a:sym typeface="Georgia"/>
            </a:endParaRPr>
          </a:p>
        </p:txBody>
      </p:sp>
      <p:sp>
        <p:nvSpPr>
          <p:cNvPr id="187" name="Google Shape;187;p25"/>
          <p:cNvSpPr txBox="1"/>
          <p:nvPr/>
        </p:nvSpPr>
        <p:spPr>
          <a:xfrm>
            <a:off x="1056125" y="1389300"/>
            <a:ext cx="6401100" cy="477300"/>
          </a:xfrm>
          <a:prstGeom prst="rect">
            <a:avLst/>
          </a:prstGeom>
          <a:noFill/>
          <a:ln>
            <a:noFill/>
          </a:ln>
        </p:spPr>
        <p:txBody>
          <a:bodyPr spcFirstLastPara="1" wrap="square" lIns="0" tIns="0" rIns="90000" bIns="0" anchor="t" anchorCtr="0">
            <a:spAutoFit/>
          </a:bodyPr>
          <a:lstStyle/>
          <a:p>
            <a:pPr marL="0" lvl="0" indent="0" algn="l" rtl="0">
              <a:spcBef>
                <a:spcPts val="0"/>
              </a:spcBef>
              <a:spcAft>
                <a:spcPts val="0"/>
              </a:spcAft>
              <a:buNone/>
            </a:pPr>
            <a:r>
              <a:rPr lang="en-GB" sz="3100" dirty="0">
                <a:solidFill>
                  <a:srgbClr val="F7F6F2"/>
                </a:solidFill>
                <a:latin typeface="Georgia"/>
                <a:ea typeface="Georgia"/>
                <a:cs typeface="Georgia"/>
                <a:sym typeface="Georgia"/>
              </a:rPr>
              <a:t>Get in touch</a:t>
            </a:r>
            <a:endParaRPr sz="3100" dirty="0">
              <a:solidFill>
                <a:srgbClr val="F7F6F2"/>
              </a:solidFill>
              <a:latin typeface="Georgia"/>
              <a:ea typeface="Georgia"/>
              <a:cs typeface="Georgia"/>
              <a:sym typeface="Georgia"/>
            </a:endParaRPr>
          </a:p>
        </p:txBody>
      </p:sp>
      <p:sp>
        <p:nvSpPr>
          <p:cNvPr id="188" name="Google Shape;188;p25"/>
          <p:cNvSpPr>
            <a:spLocks noGrp="1"/>
          </p:cNvSpPr>
          <p:nvPr>
            <p:ph type="pic" idx="2"/>
          </p:nvPr>
        </p:nvSpPr>
        <p:spPr>
          <a:xfrm>
            <a:off x="2587452" y="417709"/>
            <a:ext cx="1509900" cy="585600"/>
          </a:xfrm>
          <a:prstGeom prst="rect">
            <a:avLst/>
          </a:prstGeom>
          <a:noFill/>
          <a:ln>
            <a:noFill/>
          </a:ln>
        </p:spPr>
      </p:sp>
      <p:sp>
        <p:nvSpPr>
          <p:cNvPr id="189" name="Google Shape;189;p25"/>
          <p:cNvSpPr txBox="1"/>
          <p:nvPr/>
        </p:nvSpPr>
        <p:spPr>
          <a:xfrm>
            <a:off x="4289389" y="397775"/>
            <a:ext cx="4058361"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rgbClr val="F7F6F2"/>
                </a:solidFill>
                <a:highlight>
                  <a:srgbClr val="DA474F"/>
                </a:highlight>
              </a:rPr>
              <a:t>Your logo goes here</a:t>
            </a:r>
            <a:endParaRPr dirty="0">
              <a:solidFill>
                <a:srgbClr val="F7F6F2"/>
              </a:solidFill>
              <a:highlight>
                <a:srgbClr val="DA474F"/>
              </a:highlight>
            </a:endParaRPr>
          </a:p>
        </p:txBody>
      </p:sp>
      <p:cxnSp>
        <p:nvCxnSpPr>
          <p:cNvPr id="190" name="Google Shape;190;p25"/>
          <p:cNvCxnSpPr>
            <a:stCxn id="189" idx="2"/>
            <a:endCxn id="188" idx="2"/>
          </p:cNvCxnSpPr>
          <p:nvPr/>
        </p:nvCxnSpPr>
        <p:spPr>
          <a:xfrm rot="5400000">
            <a:off x="4727819" y="-587442"/>
            <a:ext cx="205334" cy="2976168"/>
          </a:xfrm>
          <a:prstGeom prst="bentConnector3">
            <a:avLst>
              <a:gd name="adj1" fmla="val 211331"/>
            </a:avLst>
          </a:prstGeom>
          <a:noFill/>
          <a:ln w="9525" cap="flat" cmpd="sng">
            <a:solidFill>
              <a:srgbClr val="91103B"/>
            </a:solidFill>
            <a:prstDash val="solid"/>
            <a:round/>
            <a:headEnd type="none" w="med" len="med"/>
            <a:tailEnd type="none" w="med" len="med"/>
          </a:ln>
        </p:spPr>
      </p:cxnSp>
      <p:sp>
        <p:nvSpPr>
          <p:cNvPr id="191" name="Google Shape;191;p25"/>
          <p:cNvSpPr txBox="1"/>
          <p:nvPr/>
        </p:nvSpPr>
        <p:spPr>
          <a:xfrm>
            <a:off x="2252525" y="2574500"/>
            <a:ext cx="3000000" cy="1061829"/>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200" b="1" dirty="0">
                <a:solidFill>
                  <a:srgbClr val="F7F6F2"/>
                </a:solidFill>
              </a:rPr>
              <a:t>Ellen Roche  </a:t>
            </a:r>
            <a:endParaRPr sz="1200" b="1" dirty="0">
              <a:solidFill>
                <a:srgbClr val="F7F6F2"/>
              </a:solidFill>
            </a:endParaRPr>
          </a:p>
          <a:p>
            <a:pPr marL="0" lvl="0" indent="0" algn="l" rtl="0">
              <a:lnSpc>
                <a:spcPct val="115000"/>
              </a:lnSpc>
              <a:spcBef>
                <a:spcPts val="0"/>
              </a:spcBef>
              <a:spcAft>
                <a:spcPts val="0"/>
              </a:spcAft>
              <a:buNone/>
            </a:pPr>
            <a:r>
              <a:rPr lang="en-GB" sz="1200" dirty="0">
                <a:solidFill>
                  <a:srgbClr val="F7F6F2"/>
                </a:solidFill>
              </a:rPr>
              <a:t>Director </a:t>
            </a:r>
          </a:p>
          <a:p>
            <a:pPr marL="0" lvl="0" indent="0" algn="l" rtl="0">
              <a:lnSpc>
                <a:spcPct val="115000"/>
              </a:lnSpc>
              <a:spcBef>
                <a:spcPts val="0"/>
              </a:spcBef>
              <a:spcAft>
                <a:spcPts val="0"/>
              </a:spcAft>
              <a:buNone/>
            </a:pPr>
            <a:r>
              <a:rPr lang="en-GB" sz="1200" dirty="0">
                <a:solidFill>
                  <a:srgbClr val="F7F6F2"/>
                </a:solidFill>
              </a:rPr>
              <a:t>People &amp; Change</a:t>
            </a:r>
            <a:endParaRPr sz="1200" dirty="0">
              <a:solidFill>
                <a:srgbClr val="F7F6F2"/>
              </a:solidFill>
            </a:endParaRPr>
          </a:p>
          <a:p>
            <a:pPr marL="0" lvl="0" indent="0" algn="l" rtl="0">
              <a:lnSpc>
                <a:spcPct val="115000"/>
              </a:lnSpc>
              <a:spcBef>
                <a:spcPts val="0"/>
              </a:spcBef>
              <a:spcAft>
                <a:spcPts val="0"/>
              </a:spcAft>
              <a:buNone/>
            </a:pPr>
            <a:r>
              <a:rPr lang="en-GB" sz="1200" u="sng" dirty="0">
                <a:solidFill>
                  <a:srgbClr val="F7F6F2"/>
                </a:solidFill>
              </a:rPr>
              <a:t>Ellen.roche@pwc.com </a:t>
            </a:r>
            <a:endParaRPr sz="1200" u="sng" dirty="0">
              <a:solidFill>
                <a:srgbClr val="F7F6F2"/>
              </a:solidFill>
            </a:endParaRPr>
          </a:p>
          <a:p>
            <a:pPr marL="0" lvl="0" indent="0" algn="l" rtl="0">
              <a:lnSpc>
                <a:spcPct val="115000"/>
              </a:lnSpc>
              <a:spcBef>
                <a:spcPts val="0"/>
              </a:spcBef>
              <a:spcAft>
                <a:spcPts val="0"/>
              </a:spcAft>
              <a:buNone/>
            </a:pPr>
            <a:r>
              <a:rPr lang="en-GB" sz="1200" dirty="0">
                <a:solidFill>
                  <a:srgbClr val="F7F6F2"/>
                </a:solidFill>
              </a:rPr>
              <a:t>PwC</a:t>
            </a:r>
            <a:endParaRPr sz="1300" dirty="0">
              <a:solidFill>
                <a:srgbClr val="F7F6F2"/>
              </a:solidFill>
            </a:endParaRPr>
          </a:p>
        </p:txBody>
      </p:sp>
      <p:pic>
        <p:nvPicPr>
          <p:cNvPr id="3" name="Picture Placeholder 2">
            <a:extLst>
              <a:ext uri="{FF2B5EF4-FFF2-40B4-BE49-F238E27FC236}">
                <a16:creationId xmlns:a16="http://schemas.microsoft.com/office/drawing/2014/main" id="{EF3107CC-476D-C0EB-CEEC-EEE757E2A049}"/>
              </a:ext>
            </a:extLst>
          </p:cNvPr>
          <p:cNvPicPr>
            <a:picLocks noGrp="1" noChangeAspect="1"/>
          </p:cNvPicPr>
          <p:nvPr>
            <p:ph type="pic" idx="3"/>
          </p:nvPr>
        </p:nvPicPr>
        <p:blipFill>
          <a:blip r:embed="rId5"/>
          <a:srcRect t="9677" b="9677"/>
          <a:stretch>
            <a:fillRect/>
          </a:stretch>
        </p:blipFill>
        <p:spPr>
          <a:xfrm>
            <a:off x="1055688" y="2476500"/>
            <a:ext cx="1017587" cy="1017588"/>
          </a:xfrm>
          <a:prstGeom prst="ellipse">
            <a:avLst/>
          </a:prstGeom>
          <a:noFill/>
          <a:ln>
            <a:noFill/>
          </a:ln>
        </p:spPr>
      </p:pic>
      <p:pic>
        <p:nvPicPr>
          <p:cNvPr id="1026" name="Picture 2" descr="Image result for pwc logo">
            <a:extLst>
              <a:ext uri="{FF2B5EF4-FFF2-40B4-BE49-F238E27FC236}">
                <a16:creationId xmlns:a16="http://schemas.microsoft.com/office/drawing/2014/main" id="{B139D8B1-74C3-3236-EFEE-3FE972EBEF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7451" y="170121"/>
            <a:ext cx="3388047" cy="12637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6"/>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98" name="Google Shape;198;p26"/>
          <p:cNvPicPr preferRelativeResize="0"/>
          <p:nvPr/>
        </p:nvPicPr>
        <p:blipFill>
          <a:blip r:embed="rId4">
            <a:alphaModFix/>
          </a:blip>
          <a:stretch>
            <a:fillRect/>
          </a:stretch>
        </p:blipFill>
        <p:spPr>
          <a:xfrm>
            <a:off x="0" y="0"/>
            <a:ext cx="2549100" cy="1433874"/>
          </a:xfrm>
          <a:prstGeom prst="rect">
            <a:avLst/>
          </a:prstGeom>
          <a:noFill/>
          <a:ln>
            <a:noFill/>
          </a:ln>
        </p:spPr>
      </p:pic>
      <p:sp>
        <p:nvSpPr>
          <p:cNvPr id="199" name="Google Shape;19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26</a:t>
            </a:fld>
            <a:endParaRPr dirty="0"/>
          </a:p>
        </p:txBody>
      </p:sp>
      <p:sp>
        <p:nvSpPr>
          <p:cNvPr id="200" name="Google Shape;200;p26"/>
          <p:cNvSpPr txBox="1">
            <a:spLocks noGrp="1"/>
          </p:cNvSpPr>
          <p:nvPr>
            <p:ph type="body" idx="2"/>
          </p:nvPr>
        </p:nvSpPr>
        <p:spPr>
          <a:xfrm>
            <a:off x="723825" y="3047125"/>
            <a:ext cx="3324300" cy="482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endParaRPr dirty="0"/>
          </a:p>
        </p:txBody>
      </p:sp>
      <p:sp>
        <p:nvSpPr>
          <p:cNvPr id="201" name="Google Shape;201;p26"/>
          <p:cNvSpPr txBox="1"/>
          <p:nvPr/>
        </p:nvSpPr>
        <p:spPr>
          <a:xfrm>
            <a:off x="1056136" y="4399050"/>
            <a:ext cx="3651600" cy="231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500" dirty="0">
                <a:solidFill>
                  <a:srgbClr val="D88DCA"/>
                </a:solidFill>
                <a:latin typeface="Georgia"/>
                <a:ea typeface="Georgia"/>
                <a:cs typeface="Georgia"/>
                <a:sym typeface="Georgia"/>
              </a:rPr>
              <a:t>Lunch &amp; Learn</a:t>
            </a:r>
            <a:endParaRPr sz="1600" dirty="0">
              <a:solidFill>
                <a:srgbClr val="006EB8"/>
              </a:solidFill>
              <a:latin typeface="Georgia"/>
              <a:ea typeface="Georgia"/>
              <a:cs typeface="Georgia"/>
              <a:sym typeface="Georgia"/>
            </a:endParaRPr>
          </a:p>
        </p:txBody>
      </p:sp>
      <p:sp>
        <p:nvSpPr>
          <p:cNvPr id="202" name="Google Shape;202;p26"/>
          <p:cNvSpPr txBox="1"/>
          <p:nvPr/>
        </p:nvSpPr>
        <p:spPr>
          <a:xfrm>
            <a:off x="1056125" y="1389300"/>
            <a:ext cx="6401100" cy="477300"/>
          </a:xfrm>
          <a:prstGeom prst="rect">
            <a:avLst/>
          </a:prstGeom>
          <a:noFill/>
          <a:ln>
            <a:noFill/>
          </a:ln>
        </p:spPr>
        <p:txBody>
          <a:bodyPr spcFirstLastPara="1" wrap="square" lIns="0" tIns="0" rIns="90000" bIns="0" anchor="t" anchorCtr="0">
            <a:spAutoFit/>
          </a:bodyPr>
          <a:lstStyle/>
          <a:p>
            <a:pPr marL="0" lvl="0" indent="0" algn="l" rtl="0">
              <a:spcBef>
                <a:spcPts val="0"/>
              </a:spcBef>
              <a:spcAft>
                <a:spcPts val="0"/>
              </a:spcAft>
              <a:buNone/>
            </a:pPr>
            <a:r>
              <a:rPr lang="en-GB" sz="3100" dirty="0">
                <a:solidFill>
                  <a:srgbClr val="F7F6F2"/>
                </a:solidFill>
                <a:latin typeface="Georgia"/>
                <a:ea typeface="Georgia"/>
                <a:cs typeface="Georgia"/>
                <a:sym typeface="Georgia"/>
              </a:rPr>
              <a:t>Thank you</a:t>
            </a:r>
            <a:endParaRPr sz="3100" dirty="0">
              <a:solidFill>
                <a:srgbClr val="F7F6F2"/>
              </a:solidFill>
              <a:latin typeface="Georgia"/>
              <a:ea typeface="Georgia"/>
              <a:cs typeface="Georgia"/>
              <a:sym typeface="Georgia"/>
            </a:endParaRPr>
          </a:p>
        </p:txBody>
      </p:sp>
      <p:sp>
        <p:nvSpPr>
          <p:cNvPr id="203" name="Google Shape;203;p26"/>
          <p:cNvSpPr txBox="1"/>
          <p:nvPr/>
        </p:nvSpPr>
        <p:spPr>
          <a:xfrm>
            <a:off x="1056125" y="3725725"/>
            <a:ext cx="3227700" cy="852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300" dirty="0">
                <a:solidFill>
                  <a:srgbClr val="F7F6F2"/>
                </a:solidFill>
              </a:rPr>
              <a:t>info@thecorporategovernanceinstitute.comwww.thecorporategovernanceinstitute.com</a:t>
            </a:r>
            <a:endParaRPr sz="1300" dirty="0">
              <a:solidFill>
                <a:srgbClr val="F7F6F2"/>
              </a:solidFill>
            </a:endParaRPr>
          </a:p>
          <a:p>
            <a:pPr marL="0" lvl="0" indent="0" algn="l" rtl="0">
              <a:spcBef>
                <a:spcPts val="1500"/>
              </a:spcBef>
              <a:spcAft>
                <a:spcPts val="0"/>
              </a:spcAft>
              <a:buNone/>
            </a:pPr>
            <a:endParaRPr sz="1300" dirty="0">
              <a:solidFill>
                <a:srgbClr val="D88DCA"/>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082A"/>
        </a:solidFill>
        <a:effectLst/>
      </p:bgPr>
    </p:bg>
    <p:spTree>
      <p:nvGrpSpPr>
        <p:cNvPr id="1" name="Shape 72"/>
        <p:cNvGrpSpPr/>
        <p:nvPr/>
      </p:nvGrpSpPr>
      <p:grpSpPr>
        <a:xfrm>
          <a:off x="0" y="0"/>
          <a:ext cx="0" cy="0"/>
          <a:chOff x="0" y="0"/>
          <a:chExt cx="0" cy="0"/>
        </a:xfrm>
      </p:grpSpPr>
      <p:sp>
        <p:nvSpPr>
          <p:cNvPr id="73" name="Google Shape;73;p14"/>
          <p:cNvSpPr txBox="1"/>
          <p:nvPr/>
        </p:nvSpPr>
        <p:spPr>
          <a:xfrm>
            <a:off x="684500" y="2285550"/>
            <a:ext cx="3299400" cy="572400"/>
          </a:xfrm>
          <a:prstGeom prst="rect">
            <a:avLst/>
          </a:prstGeom>
          <a:noFill/>
          <a:ln>
            <a:noFill/>
          </a:ln>
        </p:spPr>
        <p:txBody>
          <a:bodyPr spcFirstLastPara="1" wrap="square" lIns="0" tIns="0" rIns="0" bIns="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100" b="0" i="0" u="none" strike="noStrike" kern="0" cap="none" spc="0" normalizeH="0" baseline="0" noProof="0" dirty="0">
                <a:ln>
                  <a:noFill/>
                </a:ln>
                <a:solidFill>
                  <a:srgbClr val="D88DCA"/>
                </a:solidFill>
                <a:effectLst/>
                <a:uLnTx/>
                <a:uFillTx/>
                <a:latin typeface="Georgia"/>
                <a:ea typeface="Georgia"/>
                <a:cs typeface="Georgia"/>
                <a:sym typeface="Georgia"/>
              </a:rPr>
              <a:t>The question </a:t>
            </a:r>
            <a:endParaRPr kumimoji="0" sz="3100" b="0" i="0" u="none" strike="noStrike" kern="0" cap="none" spc="0" normalizeH="0" baseline="0" noProof="0" dirty="0">
              <a:ln>
                <a:noFill/>
              </a:ln>
              <a:solidFill>
                <a:srgbClr val="D88DCA"/>
              </a:solidFill>
              <a:effectLst/>
              <a:uLnTx/>
              <a:uFillTx/>
              <a:latin typeface="Georgia"/>
              <a:ea typeface="Georgia"/>
              <a:cs typeface="Georgia"/>
              <a:sym typeface="Georgia"/>
            </a:endParaRPr>
          </a:p>
        </p:txBody>
      </p:sp>
      <p:pic>
        <p:nvPicPr>
          <p:cNvPr id="74" name="Google Shape;74;p14"/>
          <p:cNvPicPr preferRelativeResize="0"/>
          <p:nvPr/>
        </p:nvPicPr>
        <p:blipFill rotWithShape="1">
          <a:blip r:embed="rId3">
            <a:alphaModFix/>
          </a:blip>
          <a:srcRect/>
          <a:stretch/>
        </p:blipFill>
        <p:spPr>
          <a:xfrm>
            <a:off x="0" y="0"/>
            <a:ext cx="1673774" cy="941501"/>
          </a:xfrm>
          <a:prstGeom prst="rect">
            <a:avLst/>
          </a:prstGeom>
          <a:noFill/>
          <a:ln>
            <a:noFill/>
          </a:ln>
        </p:spPr>
      </p:pic>
      <p:pic>
        <p:nvPicPr>
          <p:cNvPr id="75" name="Google Shape;75;p14"/>
          <p:cNvPicPr preferRelativeResize="0"/>
          <p:nvPr/>
        </p:nvPicPr>
        <p:blipFill rotWithShape="1">
          <a:blip r:embed="rId4">
            <a:alphaModFix/>
          </a:blip>
          <a:srcRect l="74995" r="11549"/>
          <a:stretch/>
        </p:blipFill>
        <p:spPr>
          <a:xfrm>
            <a:off x="7913675" y="0"/>
            <a:ext cx="1230326" cy="5143500"/>
          </a:xfrm>
          <a:prstGeom prst="rect">
            <a:avLst/>
          </a:prstGeom>
          <a:noFill/>
          <a:ln>
            <a:noFill/>
          </a:ln>
        </p:spPr>
      </p:pic>
    </p:spTree>
    <p:extLst>
      <p:ext uri="{BB962C8B-B14F-4D97-AF65-F5344CB8AC3E}">
        <p14:creationId xmlns:p14="http://schemas.microsoft.com/office/powerpoint/2010/main" val="2217630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Shape 154"/>
        <p:cNvGrpSpPr/>
        <p:nvPr/>
      </p:nvGrpSpPr>
      <p:grpSpPr>
        <a:xfrm>
          <a:off x="0" y="0"/>
          <a:ext cx="0" cy="0"/>
          <a:chOff x="0" y="0"/>
          <a:chExt cx="0" cy="0"/>
        </a:xfrm>
      </p:grpSpPr>
      <p:pic>
        <p:nvPicPr>
          <p:cNvPr id="155" name="Google Shape;155;p22"/>
          <p:cNvPicPr preferRelativeResize="0">
            <a:picLocks noGrp="1"/>
          </p:cNvPicPr>
          <p:nvPr>
            <p:ph type="pic" idx="2"/>
          </p:nvPr>
        </p:nvPicPr>
        <p:blipFill rotWithShape="1">
          <a:blip r:embed="rId3">
            <a:alphaModFix/>
          </a:blip>
          <a:srcRect l="3479" r="3479"/>
          <a:stretch/>
        </p:blipFill>
        <p:spPr>
          <a:xfrm>
            <a:off x="-50" y="0"/>
            <a:ext cx="9144000" cy="5143501"/>
          </a:xfrm>
          <a:prstGeom prst="rect">
            <a:avLst/>
          </a:prstGeom>
          <a:noFill/>
          <a:ln>
            <a:noFill/>
          </a:ln>
        </p:spPr>
      </p:pic>
      <p:pic>
        <p:nvPicPr>
          <p:cNvPr id="156" name="Google Shape;156;p22"/>
          <p:cNvPicPr preferRelativeResize="0"/>
          <p:nvPr/>
        </p:nvPicPr>
        <p:blipFill>
          <a:blip r:embed="rId4">
            <a:alphaModFix/>
          </a:blip>
          <a:stretch>
            <a:fillRect/>
          </a:stretch>
        </p:blipFill>
        <p:spPr>
          <a:xfrm>
            <a:off x="0" y="0"/>
            <a:ext cx="1673774" cy="941501"/>
          </a:xfrm>
          <a:prstGeom prst="rect">
            <a:avLst/>
          </a:prstGeom>
          <a:noFill/>
          <a:ln>
            <a:noFill/>
          </a:ln>
        </p:spPr>
      </p:pic>
      <p:grpSp>
        <p:nvGrpSpPr>
          <p:cNvPr id="157" name="Google Shape;157;p22"/>
          <p:cNvGrpSpPr/>
          <p:nvPr/>
        </p:nvGrpSpPr>
        <p:grpSpPr>
          <a:xfrm>
            <a:off x="-50" y="4605450"/>
            <a:ext cx="563700" cy="338700"/>
            <a:chOff x="-50" y="4605450"/>
            <a:chExt cx="563700" cy="338700"/>
          </a:xfrm>
        </p:grpSpPr>
        <p:sp>
          <p:nvSpPr>
            <p:cNvPr id="158" name="Google Shape;158;p22"/>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9" name="Google Shape;159;p22"/>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7F6F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000" b="0" i="0" u="none" strike="noStrike" kern="0" cap="none" spc="0" normalizeH="0" baseline="0" noProof="0" dirty="0">
                <a:ln>
                  <a:noFill/>
                </a:ln>
                <a:solidFill>
                  <a:srgbClr val="F7F6F2"/>
                </a:solidFill>
                <a:effectLst/>
                <a:uLnTx/>
                <a:uFillTx/>
                <a:latin typeface="Arial"/>
                <a:cs typeface="Arial"/>
                <a:sym typeface="Arial"/>
              </a:endParaRPr>
            </a:p>
          </p:txBody>
        </p:sp>
      </p:grpSp>
      <p:sp>
        <p:nvSpPr>
          <p:cNvPr id="160" name="Google Shape;160;p22"/>
          <p:cNvSpPr txBox="1">
            <a:spLocks noGrp="1"/>
          </p:cNvSpPr>
          <p:nvPr>
            <p:ph type="title"/>
          </p:nvPr>
        </p:nvSpPr>
        <p:spPr>
          <a:xfrm>
            <a:off x="1680000" y="1706250"/>
            <a:ext cx="5784000" cy="1731000"/>
          </a:xfrm>
          <a:prstGeom prst="rect">
            <a:avLst/>
          </a:prstGeom>
        </p:spPr>
        <p:txBody>
          <a:bodyPr spcFirstLastPara="1" wrap="square" lIns="0" tIns="0" rIns="0" bIns="0" anchor="t" anchorCtr="0">
            <a:normAutofit fontScale="90000"/>
          </a:bodyPr>
          <a:lstStyle/>
          <a:p>
            <a:pPr marL="0" lvl="0" indent="0" algn="ctr" rtl="0">
              <a:spcBef>
                <a:spcPts val="0"/>
              </a:spcBef>
              <a:spcAft>
                <a:spcPts val="0"/>
              </a:spcAft>
              <a:buNone/>
            </a:pPr>
            <a:r>
              <a:rPr lang="en-GB" dirty="0">
                <a:solidFill>
                  <a:srgbClr val="F7F6F2"/>
                </a:solidFill>
              </a:rPr>
              <a:t>“What advice would you like to   have been given you when you were starting your INED career?"</a:t>
            </a:r>
            <a:endParaRPr dirty="0">
              <a:solidFill>
                <a:srgbClr val="F7F6F2"/>
              </a:solidFill>
            </a:endParaRPr>
          </a:p>
          <a:p>
            <a:pPr marL="0" lvl="0" indent="0" algn="l" rtl="0">
              <a:spcBef>
                <a:spcPts val="0"/>
              </a:spcBef>
              <a:spcAft>
                <a:spcPts val="0"/>
              </a:spcAft>
              <a:buNone/>
            </a:pPr>
            <a:endParaRPr dirty="0">
              <a:solidFill>
                <a:srgbClr val="F7F6F2"/>
              </a:solidFill>
            </a:endParaRPr>
          </a:p>
        </p:txBody>
      </p:sp>
    </p:spTree>
    <p:extLst>
      <p:ext uri="{BB962C8B-B14F-4D97-AF65-F5344CB8AC3E}">
        <p14:creationId xmlns:p14="http://schemas.microsoft.com/office/powerpoint/2010/main" val="170795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D082A"/>
        </a:solidFill>
        <a:effectLst/>
      </p:bgPr>
    </p:bg>
    <p:spTree>
      <p:nvGrpSpPr>
        <p:cNvPr id="1" name="Shape 72"/>
        <p:cNvGrpSpPr/>
        <p:nvPr/>
      </p:nvGrpSpPr>
      <p:grpSpPr>
        <a:xfrm>
          <a:off x="0" y="0"/>
          <a:ext cx="0" cy="0"/>
          <a:chOff x="0" y="0"/>
          <a:chExt cx="0" cy="0"/>
        </a:xfrm>
      </p:grpSpPr>
      <p:sp>
        <p:nvSpPr>
          <p:cNvPr id="73" name="Google Shape;73;p14"/>
          <p:cNvSpPr txBox="1"/>
          <p:nvPr/>
        </p:nvSpPr>
        <p:spPr>
          <a:xfrm>
            <a:off x="684500" y="2285550"/>
            <a:ext cx="3299400" cy="572400"/>
          </a:xfrm>
          <a:prstGeom prst="rect">
            <a:avLst/>
          </a:prstGeom>
          <a:noFill/>
          <a:ln>
            <a:noFill/>
          </a:ln>
        </p:spPr>
        <p:txBody>
          <a:bodyPr spcFirstLastPara="1" wrap="square" lIns="0" tIns="0" rIns="0" bIns="0" anchor="t" anchorCtr="0">
            <a:normAutofit fontScale="70000" lnSpcReduction="20000"/>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100" b="0" i="0" u="none" strike="noStrike" kern="0" cap="none" spc="0" normalizeH="0" baseline="0" noProof="0" dirty="0">
                <a:ln>
                  <a:noFill/>
                </a:ln>
                <a:solidFill>
                  <a:srgbClr val="D88DCA"/>
                </a:solidFill>
                <a:effectLst/>
                <a:uLnTx/>
                <a:uFillTx/>
                <a:latin typeface="Georgia"/>
                <a:ea typeface="Georgia"/>
                <a:cs typeface="Georgia"/>
                <a:sym typeface="Georgia"/>
              </a:rPr>
              <a:t>What they wish they </a:t>
            </a:r>
            <a:r>
              <a:rPr lang="en-GB" sz="3100" dirty="0">
                <a:solidFill>
                  <a:srgbClr val="D88DCA"/>
                </a:solidFill>
                <a:latin typeface="Georgia"/>
                <a:ea typeface="Georgia"/>
                <a:cs typeface="Georgia"/>
                <a:sym typeface="Georgia"/>
              </a:rPr>
              <a:t>knew</a:t>
            </a:r>
            <a:r>
              <a:rPr kumimoji="0" lang="en-GB" sz="3100" b="0" i="0" u="none" strike="noStrike" kern="0" cap="none" spc="0" normalizeH="0" baseline="0" noProof="0" dirty="0">
                <a:ln>
                  <a:noFill/>
                </a:ln>
                <a:solidFill>
                  <a:srgbClr val="D88DCA"/>
                </a:solidFill>
                <a:effectLst/>
                <a:uLnTx/>
                <a:uFillTx/>
                <a:latin typeface="Georgia"/>
                <a:ea typeface="Georgia"/>
                <a:cs typeface="Georgia"/>
                <a:sym typeface="Georgia"/>
              </a:rPr>
              <a:t> </a:t>
            </a:r>
            <a:endParaRPr kumimoji="0" sz="3100" b="0" i="0" u="none" strike="noStrike" kern="0" cap="none" spc="0" normalizeH="0" baseline="0" noProof="0" dirty="0">
              <a:ln>
                <a:noFill/>
              </a:ln>
              <a:solidFill>
                <a:srgbClr val="D88DCA"/>
              </a:solidFill>
              <a:effectLst/>
              <a:uLnTx/>
              <a:uFillTx/>
              <a:latin typeface="Georgia"/>
              <a:ea typeface="Georgia"/>
              <a:cs typeface="Georgia"/>
              <a:sym typeface="Georgia"/>
            </a:endParaRPr>
          </a:p>
        </p:txBody>
      </p:sp>
      <p:pic>
        <p:nvPicPr>
          <p:cNvPr id="74" name="Google Shape;74;p14"/>
          <p:cNvPicPr preferRelativeResize="0"/>
          <p:nvPr/>
        </p:nvPicPr>
        <p:blipFill rotWithShape="1">
          <a:blip r:embed="rId3">
            <a:alphaModFix/>
          </a:blip>
          <a:srcRect/>
          <a:stretch/>
        </p:blipFill>
        <p:spPr>
          <a:xfrm>
            <a:off x="0" y="0"/>
            <a:ext cx="1673774" cy="941501"/>
          </a:xfrm>
          <a:prstGeom prst="rect">
            <a:avLst/>
          </a:prstGeom>
          <a:noFill/>
          <a:ln>
            <a:noFill/>
          </a:ln>
        </p:spPr>
      </p:pic>
      <p:pic>
        <p:nvPicPr>
          <p:cNvPr id="75" name="Google Shape;75;p14"/>
          <p:cNvPicPr preferRelativeResize="0"/>
          <p:nvPr/>
        </p:nvPicPr>
        <p:blipFill rotWithShape="1">
          <a:blip r:embed="rId4">
            <a:alphaModFix/>
          </a:blip>
          <a:srcRect l="74995" r="11549"/>
          <a:stretch/>
        </p:blipFill>
        <p:spPr>
          <a:xfrm>
            <a:off x="7913675" y="0"/>
            <a:ext cx="1230326" cy="5143500"/>
          </a:xfrm>
          <a:prstGeom prst="rect">
            <a:avLst/>
          </a:prstGeom>
          <a:noFill/>
          <a:ln>
            <a:noFill/>
          </a:ln>
        </p:spPr>
      </p:pic>
    </p:spTree>
    <p:extLst>
      <p:ext uri="{BB962C8B-B14F-4D97-AF65-F5344CB8AC3E}">
        <p14:creationId xmlns:p14="http://schemas.microsoft.com/office/powerpoint/2010/main" val="2166526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082A"/>
        </a:solidFill>
        <a:effectLst/>
      </p:bgPr>
    </p:bg>
    <p:spTree>
      <p:nvGrpSpPr>
        <p:cNvPr id="1" name="Shape 72"/>
        <p:cNvGrpSpPr/>
        <p:nvPr/>
      </p:nvGrpSpPr>
      <p:grpSpPr>
        <a:xfrm>
          <a:off x="0" y="0"/>
          <a:ext cx="0" cy="0"/>
          <a:chOff x="0" y="0"/>
          <a:chExt cx="0" cy="0"/>
        </a:xfrm>
      </p:grpSpPr>
      <p:sp>
        <p:nvSpPr>
          <p:cNvPr id="73" name="Google Shape;73;p14"/>
          <p:cNvSpPr txBox="1"/>
          <p:nvPr/>
        </p:nvSpPr>
        <p:spPr>
          <a:xfrm>
            <a:off x="684500" y="2285550"/>
            <a:ext cx="3299400" cy="572400"/>
          </a:xfrm>
          <a:prstGeom prst="rect">
            <a:avLst/>
          </a:prstGeom>
          <a:noFill/>
          <a:ln>
            <a:noFill/>
          </a:ln>
        </p:spPr>
        <p:txBody>
          <a:bodyPr spcFirstLastPara="1" wrap="square" lIns="0" tIns="0" rIns="0" bIns="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100" b="0" i="0" u="none" strike="noStrike" kern="0" cap="none" spc="0" normalizeH="0" baseline="0" noProof="0" dirty="0">
                <a:ln>
                  <a:noFill/>
                </a:ln>
                <a:solidFill>
                  <a:srgbClr val="D88DCA"/>
                </a:solidFill>
                <a:effectLst/>
                <a:uLnTx/>
                <a:uFillTx/>
                <a:latin typeface="Georgia"/>
                <a:ea typeface="Georgia"/>
                <a:cs typeface="Georgia"/>
                <a:sym typeface="Georgia"/>
              </a:rPr>
              <a:t>Start early </a:t>
            </a:r>
            <a:endParaRPr kumimoji="0" sz="3100" b="0" i="0" u="none" strike="noStrike" kern="0" cap="none" spc="0" normalizeH="0" baseline="0" noProof="0" dirty="0">
              <a:ln>
                <a:noFill/>
              </a:ln>
              <a:solidFill>
                <a:srgbClr val="D88DCA"/>
              </a:solidFill>
              <a:effectLst/>
              <a:uLnTx/>
              <a:uFillTx/>
              <a:latin typeface="Georgia"/>
              <a:ea typeface="Georgia"/>
              <a:cs typeface="Georgia"/>
              <a:sym typeface="Georgia"/>
            </a:endParaRPr>
          </a:p>
        </p:txBody>
      </p:sp>
      <p:pic>
        <p:nvPicPr>
          <p:cNvPr id="74" name="Google Shape;74;p14"/>
          <p:cNvPicPr preferRelativeResize="0"/>
          <p:nvPr/>
        </p:nvPicPr>
        <p:blipFill rotWithShape="1">
          <a:blip r:embed="rId3">
            <a:alphaModFix/>
          </a:blip>
          <a:srcRect/>
          <a:stretch/>
        </p:blipFill>
        <p:spPr>
          <a:xfrm>
            <a:off x="0" y="0"/>
            <a:ext cx="1673774" cy="941501"/>
          </a:xfrm>
          <a:prstGeom prst="rect">
            <a:avLst/>
          </a:prstGeom>
          <a:noFill/>
          <a:ln>
            <a:noFill/>
          </a:ln>
        </p:spPr>
      </p:pic>
      <p:pic>
        <p:nvPicPr>
          <p:cNvPr id="75" name="Google Shape;75;p14"/>
          <p:cNvPicPr preferRelativeResize="0"/>
          <p:nvPr/>
        </p:nvPicPr>
        <p:blipFill rotWithShape="1">
          <a:blip r:embed="rId4">
            <a:alphaModFix/>
          </a:blip>
          <a:srcRect l="74995" r="11549"/>
          <a:stretch/>
        </p:blipFill>
        <p:spPr>
          <a:xfrm>
            <a:off x="7913675" y="0"/>
            <a:ext cx="1230326" cy="5143500"/>
          </a:xfrm>
          <a:prstGeom prst="rect">
            <a:avLst/>
          </a:prstGeom>
          <a:noFill/>
          <a:ln>
            <a:noFill/>
          </a:ln>
        </p:spPr>
      </p:pic>
    </p:spTree>
    <p:extLst>
      <p:ext uri="{BB962C8B-B14F-4D97-AF65-F5344CB8AC3E}">
        <p14:creationId xmlns:p14="http://schemas.microsoft.com/office/powerpoint/2010/main" val="3594541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Shape 113"/>
        <p:cNvGrpSpPr/>
        <p:nvPr/>
      </p:nvGrpSpPr>
      <p:grpSpPr>
        <a:xfrm>
          <a:off x="0" y="0"/>
          <a:ext cx="0" cy="0"/>
          <a:chOff x="0" y="0"/>
          <a:chExt cx="0" cy="0"/>
        </a:xfrm>
      </p:grpSpPr>
      <p:sp>
        <p:nvSpPr>
          <p:cNvPr id="114" name="Google Shape;114;p18"/>
          <p:cNvSpPr txBox="1"/>
          <p:nvPr/>
        </p:nvSpPr>
        <p:spPr>
          <a:xfrm>
            <a:off x="684505" y="1873363"/>
            <a:ext cx="3324300" cy="256480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kumimoji="0" lang="en-GB" sz="1200" b="0" i="0" u="none" strike="noStrike" kern="0" cap="none" spc="0" normalizeH="0" baseline="0" noProof="0" dirty="0">
                <a:ln>
                  <a:noFill/>
                </a:ln>
                <a:solidFill>
                  <a:srgbClr val="1D082A"/>
                </a:solidFill>
                <a:effectLst/>
                <a:uLnTx/>
                <a:uFillTx/>
                <a:latin typeface="Arial"/>
                <a:cs typeface="Arial"/>
                <a:sym typeface="Arial"/>
              </a:rPr>
              <a:t>If you’re asked to join a Board </a:t>
            </a:r>
            <a:r>
              <a:rPr lang="en-GB" sz="1200" dirty="0">
                <a:solidFill>
                  <a:srgbClr val="1D082A"/>
                </a:solidFill>
              </a:rPr>
              <a:t>as an exec early on in your career, embrace the opportunity  - </a:t>
            </a:r>
            <a:r>
              <a:rPr kumimoji="0" lang="en-GB" sz="1200" b="0" i="0" u="none" strike="noStrike" kern="0" cap="none" spc="0" normalizeH="0" baseline="0" noProof="0" dirty="0">
                <a:ln>
                  <a:noFill/>
                </a:ln>
                <a:solidFill>
                  <a:srgbClr val="1D082A"/>
                </a:solidFill>
                <a:effectLst/>
                <a:uLnTx/>
                <a:uFillTx/>
                <a:latin typeface="Arial"/>
                <a:cs typeface="Arial"/>
                <a:sym typeface="Arial"/>
              </a:rPr>
              <a:t>To get involved as an INED while being an executive is a chance to learn and get started – no matter how small the entity, be it a public sector body or a not-for-profit – you are graduating and joining a new community</a:t>
            </a:r>
          </a:p>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lang="en-GB" sz="1200" dirty="0">
                <a:solidFill>
                  <a:srgbClr val="1D082A"/>
                </a:solidFill>
              </a:rPr>
              <a:t>The hardest thing is the first one – you’ll learn a lot – other ways of doing things and you’ll be a better executive to boot !</a:t>
            </a:r>
            <a:endParaRPr kumimoji="0" sz="1200" b="0" i="0" u="none" strike="noStrike" kern="0" cap="none" spc="0" normalizeH="0" baseline="0" noProof="0" dirty="0">
              <a:ln>
                <a:noFill/>
              </a:ln>
              <a:solidFill>
                <a:srgbClr val="1D082A"/>
              </a:solidFill>
              <a:effectLst/>
              <a:uLnTx/>
              <a:uFillTx/>
              <a:latin typeface="Arial"/>
              <a:cs typeface="Arial"/>
              <a:sym typeface="Arial"/>
            </a:endParaRPr>
          </a:p>
        </p:txBody>
      </p:sp>
      <p:sp>
        <p:nvSpPr>
          <p:cNvPr id="115" name="Google Shape;115;p18"/>
          <p:cNvSpPr txBox="1">
            <a:spLocks noGrp="1"/>
          </p:cNvSpPr>
          <p:nvPr>
            <p:ph type="title"/>
          </p:nvPr>
        </p:nvSpPr>
        <p:spPr>
          <a:xfrm>
            <a:off x="684500" y="1098099"/>
            <a:ext cx="3299400" cy="877499"/>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IE" dirty="0"/>
              <a:t>Start early as an executive    </a:t>
            </a:r>
            <a:endParaRPr dirty="0"/>
          </a:p>
        </p:txBody>
      </p:sp>
      <p:pic>
        <p:nvPicPr>
          <p:cNvPr id="116" name="Google Shape;116;p18"/>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17" name="Google Shape;117;p18"/>
          <p:cNvGrpSpPr/>
          <p:nvPr/>
        </p:nvGrpSpPr>
        <p:grpSpPr>
          <a:xfrm>
            <a:off x="-50" y="4605450"/>
            <a:ext cx="563700" cy="338700"/>
            <a:chOff x="-50" y="4605450"/>
            <a:chExt cx="563700" cy="338700"/>
          </a:xfrm>
        </p:grpSpPr>
        <p:sp>
          <p:nvSpPr>
            <p:cNvPr id="118" name="Google Shape;118;p18"/>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Google Shape;119;p18"/>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7F6F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000" b="0" i="0" u="none" strike="noStrike" kern="0" cap="none" spc="0" normalizeH="0" baseline="0" noProof="0" dirty="0">
                <a:ln>
                  <a:noFill/>
                </a:ln>
                <a:solidFill>
                  <a:srgbClr val="F7F6F2"/>
                </a:solidFill>
                <a:effectLst/>
                <a:uLnTx/>
                <a:uFillTx/>
                <a:latin typeface="Arial"/>
                <a:cs typeface="Arial"/>
                <a:sym typeface="Arial"/>
              </a:endParaRPr>
            </a:p>
          </p:txBody>
        </p:sp>
      </p:grpSp>
    </p:spTree>
    <p:extLst>
      <p:ext uri="{BB962C8B-B14F-4D97-AF65-F5344CB8AC3E}">
        <p14:creationId xmlns:p14="http://schemas.microsoft.com/office/powerpoint/2010/main" val="268578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Shape 113"/>
        <p:cNvGrpSpPr/>
        <p:nvPr/>
      </p:nvGrpSpPr>
      <p:grpSpPr>
        <a:xfrm>
          <a:off x="0" y="0"/>
          <a:ext cx="0" cy="0"/>
          <a:chOff x="0" y="0"/>
          <a:chExt cx="0" cy="0"/>
        </a:xfrm>
      </p:grpSpPr>
      <p:sp>
        <p:nvSpPr>
          <p:cNvPr id="114" name="Google Shape;114;p18"/>
          <p:cNvSpPr txBox="1"/>
          <p:nvPr/>
        </p:nvSpPr>
        <p:spPr>
          <a:xfrm>
            <a:off x="684505" y="1873363"/>
            <a:ext cx="3324300" cy="128240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kumimoji="0" lang="en-IE" sz="1200" b="0" i="0" u="none" strike="noStrike" kern="0" cap="none" spc="0" normalizeH="0" baseline="0" noProof="0" dirty="0">
                <a:ln>
                  <a:noFill/>
                </a:ln>
                <a:solidFill>
                  <a:srgbClr val="1D082A"/>
                </a:solidFill>
                <a:effectLst/>
                <a:uLnTx/>
                <a:uFillTx/>
                <a:latin typeface="Arial"/>
                <a:cs typeface="Arial"/>
                <a:sym typeface="Arial"/>
              </a:rPr>
              <a:t>Its an interesting challenge when asked to join another Board while your still an executive – you’re wearing a different hat – important to be respectful and not to compare – remember you’re not running the show!</a:t>
            </a:r>
            <a:endParaRPr kumimoji="0" sz="1200" b="0" i="0" u="none" strike="noStrike" kern="0" cap="none" spc="0" normalizeH="0" baseline="0" noProof="0" dirty="0">
              <a:ln>
                <a:noFill/>
              </a:ln>
              <a:solidFill>
                <a:srgbClr val="1D082A"/>
              </a:solidFill>
              <a:effectLst/>
              <a:uLnTx/>
              <a:uFillTx/>
              <a:latin typeface="Arial"/>
              <a:cs typeface="Arial"/>
              <a:sym typeface="Arial"/>
            </a:endParaRPr>
          </a:p>
        </p:txBody>
      </p:sp>
      <p:sp>
        <p:nvSpPr>
          <p:cNvPr id="115" name="Google Shape;115;p18"/>
          <p:cNvSpPr txBox="1">
            <a:spLocks noGrp="1"/>
          </p:cNvSpPr>
          <p:nvPr>
            <p:ph type="title"/>
          </p:nvPr>
        </p:nvSpPr>
        <p:spPr>
          <a:xfrm>
            <a:off x="684500" y="1098099"/>
            <a:ext cx="3299400" cy="877499"/>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IE" dirty="0"/>
              <a:t>INED &amp; executive   </a:t>
            </a:r>
            <a:endParaRPr dirty="0"/>
          </a:p>
        </p:txBody>
      </p:sp>
      <p:pic>
        <p:nvPicPr>
          <p:cNvPr id="116" name="Google Shape;116;p18"/>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17" name="Google Shape;117;p18"/>
          <p:cNvGrpSpPr/>
          <p:nvPr/>
        </p:nvGrpSpPr>
        <p:grpSpPr>
          <a:xfrm>
            <a:off x="-50" y="4605450"/>
            <a:ext cx="563700" cy="338700"/>
            <a:chOff x="-50" y="4605450"/>
            <a:chExt cx="563700" cy="338700"/>
          </a:xfrm>
        </p:grpSpPr>
        <p:sp>
          <p:nvSpPr>
            <p:cNvPr id="118" name="Google Shape;118;p18"/>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Google Shape;119;p18"/>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7F6F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000" b="0" i="0" u="none" strike="noStrike" kern="0" cap="none" spc="0" normalizeH="0" baseline="0" noProof="0" dirty="0">
                <a:ln>
                  <a:noFill/>
                </a:ln>
                <a:solidFill>
                  <a:srgbClr val="F7F6F2"/>
                </a:solidFill>
                <a:effectLst/>
                <a:uLnTx/>
                <a:uFillTx/>
                <a:latin typeface="Arial"/>
                <a:cs typeface="Arial"/>
                <a:sym typeface="Arial"/>
              </a:endParaRPr>
            </a:p>
          </p:txBody>
        </p:sp>
      </p:grpSp>
    </p:spTree>
    <p:extLst>
      <p:ext uri="{BB962C8B-B14F-4D97-AF65-F5344CB8AC3E}">
        <p14:creationId xmlns:p14="http://schemas.microsoft.com/office/powerpoint/2010/main" val="2990518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Shape 113"/>
        <p:cNvGrpSpPr/>
        <p:nvPr/>
      </p:nvGrpSpPr>
      <p:grpSpPr>
        <a:xfrm>
          <a:off x="0" y="0"/>
          <a:ext cx="0" cy="0"/>
          <a:chOff x="0" y="0"/>
          <a:chExt cx="0" cy="0"/>
        </a:xfrm>
      </p:grpSpPr>
      <p:sp>
        <p:nvSpPr>
          <p:cNvPr id="114" name="Google Shape;114;p18"/>
          <p:cNvSpPr txBox="1"/>
          <p:nvPr/>
        </p:nvSpPr>
        <p:spPr>
          <a:xfrm>
            <a:off x="684505" y="1873363"/>
            <a:ext cx="3324300" cy="19749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5000"/>
              </a:lnSpc>
              <a:spcBef>
                <a:spcPts val="1000"/>
              </a:spcBef>
              <a:spcAft>
                <a:spcPts val="0"/>
              </a:spcAft>
              <a:buClr>
                <a:srgbClr val="000000"/>
              </a:buClr>
              <a:buSzPts val="1100"/>
              <a:buFont typeface="Arial"/>
              <a:buNone/>
              <a:tabLst/>
              <a:defRPr/>
            </a:pPr>
            <a:r>
              <a:rPr lang="en-GB" sz="1200" dirty="0">
                <a:solidFill>
                  <a:srgbClr val="1D082A"/>
                </a:solidFill>
              </a:rPr>
              <a:t>Don’t be worried about your relative lack of e.g. sectoral experience – they may want your functional expertise as a lawyer, CFO etc…Don’t be worried about not understanding the sector People </a:t>
            </a:r>
            <a:r>
              <a:rPr kumimoji="0" lang="en-GB" sz="1200" b="0" i="0" u="none" strike="noStrike" kern="0" cap="none" spc="0" normalizeH="0" baseline="0" noProof="0" dirty="0">
                <a:ln>
                  <a:noFill/>
                </a:ln>
                <a:solidFill>
                  <a:srgbClr val="1D082A"/>
                </a:solidFill>
                <a:effectLst/>
                <a:uLnTx/>
                <a:uFillTx/>
                <a:latin typeface="Arial"/>
                <a:cs typeface="Arial"/>
                <a:sym typeface="Arial"/>
              </a:rPr>
              <a:t>might expect a </a:t>
            </a:r>
            <a:r>
              <a:rPr kumimoji="0" lang="en-GB" sz="1200" b="0" i="0" u="none" strike="noStrike" kern="0" cap="none" spc="0" normalizeH="0" baseline="0" noProof="0" dirty="0" err="1">
                <a:ln>
                  <a:noFill/>
                </a:ln>
                <a:solidFill>
                  <a:srgbClr val="1D082A"/>
                </a:solidFill>
                <a:effectLst/>
                <a:uLnTx/>
                <a:uFillTx/>
                <a:latin typeface="Arial"/>
                <a:cs typeface="Arial"/>
                <a:sym typeface="Arial"/>
              </a:rPr>
              <a:t>secto</a:t>
            </a:r>
            <a:r>
              <a:rPr lang="en-GB" sz="1200" dirty="0">
                <a:solidFill>
                  <a:srgbClr val="1D082A"/>
                </a:solidFill>
              </a:rPr>
              <a:t>r or an industry to have unique challenges – all organisations have their own uniqueness but the big problems are very similar in most organisations</a:t>
            </a:r>
            <a:endParaRPr kumimoji="0" sz="1200" b="0" i="0" u="none" strike="noStrike" kern="0" cap="none" spc="0" normalizeH="0" baseline="0" noProof="0" dirty="0">
              <a:ln>
                <a:noFill/>
              </a:ln>
              <a:solidFill>
                <a:srgbClr val="1D082A"/>
              </a:solidFill>
              <a:effectLst/>
              <a:uLnTx/>
              <a:uFillTx/>
              <a:latin typeface="Arial"/>
              <a:cs typeface="Arial"/>
              <a:sym typeface="Arial"/>
            </a:endParaRPr>
          </a:p>
        </p:txBody>
      </p:sp>
      <p:sp>
        <p:nvSpPr>
          <p:cNvPr id="115" name="Google Shape;115;p18"/>
          <p:cNvSpPr txBox="1">
            <a:spLocks noGrp="1"/>
          </p:cNvSpPr>
          <p:nvPr>
            <p:ph type="title"/>
          </p:nvPr>
        </p:nvSpPr>
        <p:spPr>
          <a:xfrm>
            <a:off x="684500" y="1098099"/>
            <a:ext cx="3299400" cy="877499"/>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IE" dirty="0"/>
              <a:t>Problems are similar     </a:t>
            </a:r>
            <a:endParaRPr dirty="0"/>
          </a:p>
        </p:txBody>
      </p:sp>
      <p:pic>
        <p:nvPicPr>
          <p:cNvPr id="116" name="Google Shape;116;p18"/>
          <p:cNvPicPr preferRelativeResize="0"/>
          <p:nvPr/>
        </p:nvPicPr>
        <p:blipFill>
          <a:blip r:embed="rId3">
            <a:alphaModFix/>
          </a:blip>
          <a:stretch>
            <a:fillRect/>
          </a:stretch>
        </p:blipFill>
        <p:spPr>
          <a:xfrm>
            <a:off x="0" y="0"/>
            <a:ext cx="1673774" cy="941501"/>
          </a:xfrm>
          <a:prstGeom prst="rect">
            <a:avLst/>
          </a:prstGeom>
          <a:noFill/>
          <a:ln>
            <a:noFill/>
          </a:ln>
        </p:spPr>
      </p:pic>
      <p:grpSp>
        <p:nvGrpSpPr>
          <p:cNvPr id="117" name="Google Shape;117;p18"/>
          <p:cNvGrpSpPr/>
          <p:nvPr/>
        </p:nvGrpSpPr>
        <p:grpSpPr>
          <a:xfrm>
            <a:off x="-50" y="4605450"/>
            <a:ext cx="563700" cy="338700"/>
            <a:chOff x="-50" y="4605450"/>
            <a:chExt cx="563700" cy="338700"/>
          </a:xfrm>
        </p:grpSpPr>
        <p:sp>
          <p:nvSpPr>
            <p:cNvPr id="118" name="Google Shape;118;p18"/>
            <p:cNvSpPr/>
            <p:nvPr/>
          </p:nvSpPr>
          <p:spPr>
            <a:xfrm rot="5400000">
              <a:off x="170050" y="4492950"/>
              <a:ext cx="223500" cy="563700"/>
            </a:xfrm>
            <a:prstGeom prst="round2SameRect">
              <a:avLst>
                <a:gd name="adj1" fmla="val 50000"/>
                <a:gd name="adj2" fmla="val 0"/>
              </a:avLst>
            </a:prstGeom>
            <a:solidFill>
              <a:srgbClr val="D88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Google Shape;119;p18"/>
            <p:cNvSpPr txBox="1"/>
            <p:nvPr/>
          </p:nvSpPr>
          <p:spPr>
            <a:xfrm>
              <a:off x="97450" y="4605450"/>
              <a:ext cx="368700" cy="3387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7F6F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000" b="0" i="0" u="none" strike="noStrike" kern="0" cap="none" spc="0" normalizeH="0" baseline="0" noProof="0" dirty="0">
                <a:ln>
                  <a:noFill/>
                </a:ln>
                <a:solidFill>
                  <a:srgbClr val="F7F6F2"/>
                </a:solidFill>
                <a:effectLst/>
                <a:uLnTx/>
                <a:uFillTx/>
                <a:latin typeface="Arial"/>
                <a:cs typeface="Arial"/>
                <a:sym typeface="Arial"/>
              </a:endParaRPr>
            </a:p>
          </p:txBody>
        </p:sp>
      </p:grpSp>
    </p:spTree>
    <p:extLst>
      <p:ext uri="{BB962C8B-B14F-4D97-AF65-F5344CB8AC3E}">
        <p14:creationId xmlns:p14="http://schemas.microsoft.com/office/powerpoint/2010/main" val="292140173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1112</Words>
  <Application>Microsoft Office PowerPoint</Application>
  <PresentationFormat>On-screen Show (16:9)</PresentationFormat>
  <Paragraphs>78</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Georgia</vt:lpstr>
      <vt:lpstr>Simple Light</vt:lpstr>
      <vt:lpstr>PowerPoint Presentation</vt:lpstr>
      <vt:lpstr>PowerPoint Presentation</vt:lpstr>
      <vt:lpstr>PowerPoint Presentation</vt:lpstr>
      <vt:lpstr>“What advice would you like to   have been given you when you were starting your INED career?" </vt:lpstr>
      <vt:lpstr>PowerPoint Presentation</vt:lpstr>
      <vt:lpstr>PowerPoint Presentation</vt:lpstr>
      <vt:lpstr>Start early as an executive    </vt:lpstr>
      <vt:lpstr>INED &amp; executive   </vt:lpstr>
      <vt:lpstr>Problems are similar     </vt:lpstr>
      <vt:lpstr>Be ambitious and tell people    </vt:lpstr>
      <vt:lpstr>Diversity      </vt:lpstr>
      <vt:lpstr>PowerPoint Presentation</vt:lpstr>
      <vt:lpstr>Consider what you have to offer    </vt:lpstr>
      <vt:lpstr>Talk to people -brand recognition </vt:lpstr>
      <vt:lpstr>Due diligence </vt:lpstr>
      <vt:lpstr>Test comfort levels and shared values  </vt:lpstr>
      <vt:lpstr>Understand the time commitment   </vt:lpstr>
      <vt:lpstr>PowerPoint Presentation</vt:lpstr>
      <vt:lpstr>Get to know board colleagues </vt:lpstr>
      <vt:lpstr>Its about the collective not the individual </vt:lpstr>
      <vt:lpstr>Get to understand the business  </vt:lpstr>
      <vt:lpstr>Give &amp; Get   </vt:lpstr>
      <vt:lpstr>When you give your word, deliver  </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Roche</dc:creator>
  <cp:lastModifiedBy>Ellen Roche (IE)</cp:lastModifiedBy>
  <cp:revision>11</cp:revision>
  <dcterms:modified xsi:type="dcterms:W3CDTF">2023-04-25T14:25:19Z</dcterms:modified>
</cp:coreProperties>
</file>